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4"/>
  </p:notesMasterIdLst>
  <p:handoutMasterIdLst>
    <p:handoutMasterId r:id="rId25"/>
  </p:handoutMasterIdLst>
  <p:sldIdLst>
    <p:sldId id="258" r:id="rId6"/>
    <p:sldId id="257" r:id="rId7"/>
    <p:sldId id="260" r:id="rId8"/>
    <p:sldId id="261" r:id="rId9"/>
    <p:sldId id="277" r:id="rId10"/>
    <p:sldId id="262" r:id="rId11"/>
    <p:sldId id="259" r:id="rId12"/>
    <p:sldId id="263" r:id="rId13"/>
    <p:sldId id="264" r:id="rId14"/>
    <p:sldId id="273" r:id="rId15"/>
    <p:sldId id="275" r:id="rId16"/>
    <p:sldId id="268" r:id="rId17"/>
    <p:sldId id="270" r:id="rId18"/>
    <p:sldId id="276" r:id="rId19"/>
    <p:sldId id="272" r:id="rId20"/>
    <p:sldId id="278" r:id="rId21"/>
    <p:sldId id="279" r:id="rId22"/>
    <p:sldId id="271"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3172"/>
    <a:srgbClr val="0093D2"/>
    <a:srgbClr val="0375D2"/>
    <a:srgbClr val="0072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762" y="72"/>
      </p:cViewPr>
      <p:guideLst>
        <p:guide orient="horz" pos="2160"/>
        <p:guide pos="2880"/>
      </p:guideLst>
    </p:cSldViewPr>
  </p:slideViewPr>
  <p:notesTextViewPr>
    <p:cViewPr>
      <p:scale>
        <a:sx n="1" d="1"/>
        <a:sy n="1" d="1"/>
      </p:scale>
      <p:origin x="0" y="0"/>
    </p:cViewPr>
  </p:notesTextViewPr>
  <p:notesViewPr>
    <p:cSldViewPr>
      <p:cViewPr varScale="1">
        <p:scale>
          <a:sx n="51" d="100"/>
          <a:sy n="51" d="100"/>
        </p:scale>
        <p:origin x="-273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5B1A06A-FCF0-4485-8DA7-2046B6565EB5}" type="datetimeFigureOut">
              <a:rPr lang="en-US" smtClean="0"/>
              <a:t>3/21/2017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6D63C4-CB8D-43EE-8F42-55C2FF77CE89}" type="slidenum">
              <a:rPr lang="en-US" smtClean="0"/>
              <a:t>‹N°›</a:t>
            </a:fld>
            <a:endParaRPr lang="en-US"/>
          </a:p>
        </p:txBody>
      </p:sp>
    </p:spTree>
    <p:extLst>
      <p:ext uri="{BB962C8B-B14F-4D97-AF65-F5344CB8AC3E}">
        <p14:creationId xmlns:p14="http://schemas.microsoft.com/office/powerpoint/2010/main" val="1120583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05CFE9-0D8B-4AF2-BB12-112C63984842}" type="datetimeFigureOut">
              <a:rPr lang="en-GB" smtClean="0"/>
              <a:t>21/03/2017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9D93C6-CC0C-40B5-BE89-CD2A8736D2EA}" type="slidenum">
              <a:rPr lang="en-GB" smtClean="0"/>
              <a:t>‹N°›</a:t>
            </a:fld>
            <a:endParaRPr lang="en-GB"/>
          </a:p>
        </p:txBody>
      </p:sp>
    </p:spTree>
    <p:extLst>
      <p:ext uri="{BB962C8B-B14F-4D97-AF65-F5344CB8AC3E}">
        <p14:creationId xmlns:p14="http://schemas.microsoft.com/office/powerpoint/2010/main" val="1795450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7680" y="1623645"/>
            <a:ext cx="4880790" cy="3121856"/>
          </a:xfrm>
          <a:prstGeom prst="rect">
            <a:avLst/>
          </a:prstGeom>
        </p:spPr>
      </p:pic>
      <p:sp>
        <p:nvSpPr>
          <p:cNvPr id="8" name="Rectangle 7"/>
          <p:cNvSpPr/>
          <p:nvPr userDrawn="1"/>
        </p:nvSpPr>
        <p:spPr>
          <a:xfrm>
            <a:off x="4323472" y="1623645"/>
            <a:ext cx="4868570" cy="3100755"/>
          </a:xfrm>
          <a:prstGeom prst="rect">
            <a:avLst/>
          </a:prstGeom>
          <a:solidFill>
            <a:schemeClr val="tx1">
              <a:lumMod val="50000"/>
              <a:lumOff val="5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33400" y="306607"/>
            <a:ext cx="8305800" cy="1217393"/>
          </a:xfrm>
        </p:spPr>
        <p:txBody>
          <a:bodyPr>
            <a:normAutofit/>
          </a:bodyPr>
          <a:lstStyle>
            <a:lvl1pPr algn="l">
              <a:defRPr sz="4800" b="0">
                <a:solidFill>
                  <a:schemeClr val="tx1"/>
                </a:solidFill>
                <a:latin typeface="+mj-lt"/>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533400" y="1714500"/>
            <a:ext cx="3268370" cy="1752600"/>
          </a:xfrm>
        </p:spPr>
        <p:txBody>
          <a:bodyPr>
            <a:normAutofit/>
          </a:bodyPr>
          <a:lstStyle>
            <a:lvl1pPr marL="0" indent="0" algn="l">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C5984F30-E3DD-40D1-98C0-45C32A300D1C}" type="datetimeFigureOut">
              <a:rPr lang="en-US" smtClean="0"/>
              <a:pPr/>
              <a:t>3/21/2017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01278-AF9F-4415-BBBB-93D93BB01B5D}" type="slidenum">
              <a:rPr lang="en-US" smtClean="0"/>
              <a:t>‹N°›</a:t>
            </a:fld>
            <a:endParaRPr lang="en-US"/>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000" y="5181600"/>
            <a:ext cx="4108940" cy="1128087"/>
          </a:xfrm>
          <a:prstGeom prst="rect">
            <a:avLst/>
          </a:prstGeom>
        </p:spPr>
      </p:pic>
      <p:sp>
        <p:nvSpPr>
          <p:cNvPr id="13" name="TextBox 12"/>
          <p:cNvSpPr txBox="1"/>
          <p:nvPr userDrawn="1"/>
        </p:nvSpPr>
        <p:spPr>
          <a:xfrm>
            <a:off x="4278923" y="2590800"/>
            <a:ext cx="4952038" cy="1323439"/>
          </a:xfrm>
          <a:prstGeom prst="rect">
            <a:avLst/>
          </a:prstGeom>
          <a:noFill/>
        </p:spPr>
        <p:txBody>
          <a:bodyPr wrap="square" rtlCol="0">
            <a:spAutoFit/>
          </a:bodyPr>
          <a:lstStyle/>
          <a:p>
            <a:pPr algn="ctr"/>
            <a:r>
              <a:rPr lang="en-US" sz="4000" dirty="0">
                <a:solidFill>
                  <a:schemeClr val="bg1">
                    <a:lumMod val="85000"/>
                  </a:schemeClr>
                </a:solidFill>
              </a:rPr>
              <a:t>ADD YOUR OWN IMAGE</a:t>
            </a:r>
            <a:r>
              <a:rPr lang="en-US" sz="4000" baseline="0" dirty="0">
                <a:solidFill>
                  <a:schemeClr val="bg1">
                    <a:lumMod val="85000"/>
                  </a:schemeClr>
                </a:solidFill>
              </a:rPr>
              <a:t> IN THIS AREA</a:t>
            </a:r>
            <a:endParaRPr lang="en-US" sz="4000" dirty="0">
              <a:solidFill>
                <a:schemeClr val="bg1">
                  <a:lumMod val="85000"/>
                </a:schemeClr>
              </a:solidFill>
            </a:endParaRPr>
          </a:p>
        </p:txBody>
      </p:sp>
    </p:spTree>
    <p:extLst>
      <p:ext uri="{BB962C8B-B14F-4D97-AF65-F5344CB8AC3E}">
        <p14:creationId xmlns:p14="http://schemas.microsoft.com/office/powerpoint/2010/main" val="1674569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984F30-E3DD-40D1-98C0-45C32A300D1C}" type="datetimeFigureOut">
              <a:rPr lang="en-US" smtClean="0"/>
              <a:t>3/21/2017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801278-AF9F-4415-BBBB-93D93BB01B5D}" type="slidenum">
              <a:rPr lang="en-US" smtClean="0"/>
              <a:t>‹N°›</a:t>
            </a:fld>
            <a:endParaRPr lang="en-US"/>
          </a:p>
        </p:txBody>
      </p:sp>
    </p:spTree>
    <p:extLst>
      <p:ext uri="{BB962C8B-B14F-4D97-AF65-F5344CB8AC3E}">
        <p14:creationId xmlns:p14="http://schemas.microsoft.com/office/powerpoint/2010/main" val="3275092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984F30-E3DD-40D1-98C0-45C32A300D1C}" type="datetimeFigureOut">
              <a:rPr lang="en-US" smtClean="0"/>
              <a:t>3/21/2017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801278-AF9F-4415-BBBB-93D93BB01B5D}" type="slidenum">
              <a:rPr lang="en-US" smtClean="0"/>
              <a:t>‹N°›</a:t>
            </a:fld>
            <a:endParaRPr lang="en-US"/>
          </a:p>
        </p:txBody>
      </p:sp>
    </p:spTree>
    <p:extLst>
      <p:ext uri="{BB962C8B-B14F-4D97-AF65-F5344CB8AC3E}">
        <p14:creationId xmlns:p14="http://schemas.microsoft.com/office/powerpoint/2010/main" val="2942805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984F30-E3DD-40D1-98C0-45C32A300D1C}" type="datetimeFigureOut">
              <a:rPr lang="en-US" smtClean="0"/>
              <a:t>3/21/2017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801278-AF9F-4415-BBBB-93D93BB01B5D}" type="slidenum">
              <a:rPr lang="en-US" smtClean="0"/>
              <a:t>‹N°›</a:t>
            </a:fld>
            <a:endParaRPr lang="en-US"/>
          </a:p>
        </p:txBody>
      </p:sp>
    </p:spTree>
    <p:extLst>
      <p:ext uri="{BB962C8B-B14F-4D97-AF65-F5344CB8AC3E}">
        <p14:creationId xmlns:p14="http://schemas.microsoft.com/office/powerpoint/2010/main" val="316866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984F30-E3DD-40D1-98C0-45C32A300D1C}" type="datetimeFigureOut">
              <a:rPr lang="en-US" smtClean="0"/>
              <a:t>3/21/2017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01278-AF9F-4415-BBBB-93D93BB01B5D}" type="slidenum">
              <a:rPr lang="en-US" smtClean="0"/>
              <a:t>‹N°›</a:t>
            </a:fld>
            <a:endParaRPr lang="en-US"/>
          </a:p>
        </p:txBody>
      </p:sp>
    </p:spTree>
    <p:extLst>
      <p:ext uri="{BB962C8B-B14F-4D97-AF65-F5344CB8AC3E}">
        <p14:creationId xmlns:p14="http://schemas.microsoft.com/office/powerpoint/2010/main" val="3129372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984F30-E3DD-40D1-98C0-45C32A300D1C}" type="datetimeFigureOut">
              <a:rPr lang="en-US" smtClean="0"/>
              <a:t>3/21/2017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01278-AF9F-4415-BBBB-93D93BB01B5D}" type="slidenum">
              <a:rPr lang="en-US" smtClean="0"/>
              <a:t>‹N°›</a:t>
            </a:fld>
            <a:endParaRPr lang="en-US"/>
          </a:p>
        </p:txBody>
      </p:sp>
    </p:spTree>
    <p:extLst>
      <p:ext uri="{BB962C8B-B14F-4D97-AF65-F5344CB8AC3E}">
        <p14:creationId xmlns:p14="http://schemas.microsoft.com/office/powerpoint/2010/main" val="2426049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r="1276"/>
          <a:stretch/>
        </p:blipFill>
        <p:spPr>
          <a:xfrm>
            <a:off x="0" y="-70357"/>
            <a:ext cx="9220200" cy="7004557"/>
          </a:xfrm>
          <a:prstGeom prst="rect">
            <a:avLst/>
          </a:prstGeom>
        </p:spPr>
      </p:pic>
      <p:sp>
        <p:nvSpPr>
          <p:cNvPr id="2" name="Title 1"/>
          <p:cNvSpPr>
            <a:spLocks noGrp="1"/>
          </p:cNvSpPr>
          <p:nvPr>
            <p:ph type="ctrTitle"/>
          </p:nvPr>
        </p:nvSpPr>
        <p:spPr>
          <a:xfrm>
            <a:off x="487094" y="1983007"/>
            <a:ext cx="8153400" cy="1470025"/>
          </a:xfrm>
        </p:spPr>
        <p:txBody>
          <a:bodyPr>
            <a:normAutofit/>
          </a:bodyPr>
          <a:lstStyle>
            <a:lvl1pPr algn="l">
              <a:defRPr sz="4800" b="0">
                <a:solidFill>
                  <a:schemeClr val="bg1"/>
                </a:solidFill>
                <a:latin typeface="+mj-lt"/>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533400" y="3886200"/>
            <a:ext cx="3200400" cy="1752600"/>
          </a:xfrm>
        </p:spPr>
        <p:txBody>
          <a:bodyPr>
            <a:norm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C5984F30-E3DD-40D1-98C0-45C32A300D1C}" type="datetimeFigureOut">
              <a:rPr lang="en-US" smtClean="0"/>
              <a:pPr/>
              <a:t>3/21/2017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01278-AF9F-4415-BBBB-93D93BB01B5D}" type="slidenum">
              <a:rPr lang="en-US" smtClean="0"/>
              <a:t>‹N°›</a:t>
            </a:fld>
            <a:endParaRPr lang="en-US"/>
          </a:p>
        </p:txBody>
      </p:sp>
      <p:sp>
        <p:nvSpPr>
          <p:cNvPr id="12" name="Rectangle 11"/>
          <p:cNvSpPr/>
          <p:nvPr userDrawn="1"/>
        </p:nvSpPr>
        <p:spPr>
          <a:xfrm>
            <a:off x="0" y="381000"/>
            <a:ext cx="91440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000" y="472113"/>
            <a:ext cx="4108940" cy="1128087"/>
          </a:xfrm>
          <a:prstGeom prst="rect">
            <a:avLst/>
          </a:prstGeom>
        </p:spPr>
      </p:pic>
    </p:spTree>
    <p:extLst>
      <p:ext uri="{BB962C8B-B14F-4D97-AF65-F5344CB8AC3E}">
        <p14:creationId xmlns:p14="http://schemas.microsoft.com/office/powerpoint/2010/main" val="4109881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52400"/>
            <a:ext cx="9144000" cy="2438400"/>
          </a:xfrm>
          <a:prstGeom prst="rect">
            <a:avLst/>
          </a:prstGeom>
        </p:spPr>
      </p:pic>
      <p:sp>
        <p:nvSpPr>
          <p:cNvPr id="7" name="Rectangle 6"/>
          <p:cNvSpPr/>
          <p:nvPr userDrawn="1"/>
        </p:nvSpPr>
        <p:spPr>
          <a:xfrm>
            <a:off x="0" y="2133600"/>
            <a:ext cx="9220200" cy="1447800"/>
          </a:xfrm>
          <a:prstGeom prst="rect">
            <a:avLst/>
          </a:prstGeom>
          <a:solidFill>
            <a:srgbClr val="009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US"/>
              <a:t>Click to edit Master title style</a:t>
            </a:r>
          </a:p>
        </p:txBody>
      </p:sp>
      <p:sp>
        <p:nvSpPr>
          <p:cNvPr id="3" name="Subtitle 2"/>
          <p:cNvSpPr>
            <a:spLocks noGrp="1"/>
          </p:cNvSpPr>
          <p:nvPr>
            <p:ph type="subTitle" idx="1"/>
          </p:nvPr>
        </p:nvSpPr>
        <p:spPr>
          <a:xfrm>
            <a:off x="1371600" y="3733800"/>
            <a:ext cx="6400800" cy="170230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5984F30-E3DD-40D1-98C0-45C32A300D1C}" type="datetimeFigureOut">
              <a:rPr lang="en-US" smtClean="0"/>
              <a:t>3/21/2017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01278-AF9F-4415-BBBB-93D93BB01B5D}" type="slidenum">
              <a:rPr lang="en-US" smtClean="0"/>
              <a:t>‹N°›</a:t>
            </a:fld>
            <a:endParaRPr lang="en-US"/>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000" y="5588508"/>
            <a:ext cx="2592324" cy="711708"/>
          </a:xfrm>
          <a:prstGeom prst="rect">
            <a:avLst/>
          </a:prstGeom>
        </p:spPr>
      </p:pic>
    </p:spTree>
    <p:extLst>
      <p:ext uri="{BB962C8B-B14F-4D97-AF65-F5344CB8AC3E}">
        <p14:creationId xmlns:p14="http://schemas.microsoft.com/office/powerpoint/2010/main" val="237646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6096000"/>
            <a:ext cx="9220200" cy="762000"/>
          </a:xfrm>
          <a:prstGeom prst="rect">
            <a:avLst/>
          </a:prstGeom>
          <a:solidFill>
            <a:srgbClr val="009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76200" y="228600"/>
            <a:ext cx="9220200" cy="1219200"/>
          </a:xfrm>
          <a:prstGeom prst="rect">
            <a:avLst/>
          </a:prstGeom>
          <a:gradFill flip="none" rotWithShape="1">
            <a:gsLst>
              <a:gs pos="0">
                <a:schemeClr val="bg1">
                  <a:lumMod val="85000"/>
                </a:schemeClr>
              </a:gs>
              <a:gs pos="50000">
                <a:schemeClr val="bg1">
                  <a:lumMod val="95000"/>
                </a:schemeClr>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bg1"/>
                </a:solidFill>
              </a:defRPr>
            </a:lvl1pPr>
          </a:lstStyle>
          <a:p>
            <a:fld id="{C5984F30-E3DD-40D1-98C0-45C32A300D1C}" type="datetimeFigureOut">
              <a:rPr lang="en-US" smtClean="0"/>
              <a:pPr/>
              <a:t>3/21/2017</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01278-AF9F-4415-BBBB-93D93BB01B5D}" type="slidenum">
              <a:rPr lang="en-US" smtClean="0"/>
              <a:pPr/>
              <a:t>‹N°›</a:t>
            </a:fld>
            <a:endParaRPr lang="en-US"/>
          </a:p>
        </p:txBody>
      </p:sp>
    </p:spTree>
    <p:extLst>
      <p:ext uri="{BB962C8B-B14F-4D97-AF65-F5344CB8AC3E}">
        <p14:creationId xmlns:p14="http://schemas.microsoft.com/office/powerpoint/2010/main" val="3195511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userDrawn="1"/>
        </p:nvSpPr>
        <p:spPr>
          <a:xfrm>
            <a:off x="3517" y="457200"/>
            <a:ext cx="1139483" cy="762000"/>
          </a:xfrm>
          <a:prstGeom prst="rect">
            <a:avLst/>
          </a:prstGeom>
          <a:solidFill>
            <a:srgbClr val="009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5943600"/>
            <a:ext cx="9144000" cy="938208"/>
          </a:xfrm>
          <a:prstGeom prst="rect">
            <a:avLst/>
          </a:prstGeom>
          <a:gradFill flip="none" rotWithShape="1">
            <a:gsLst>
              <a:gs pos="0">
                <a:schemeClr val="bg1">
                  <a:lumMod val="85000"/>
                </a:schemeClr>
              </a:gs>
              <a:gs pos="50000">
                <a:schemeClr val="bg1">
                  <a:lumMod val="95000"/>
                </a:schemeClr>
              </a:gs>
              <a:gs pos="7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43000" y="274638"/>
            <a:ext cx="7543800" cy="1143000"/>
          </a:xfrm>
        </p:spPr>
        <p:txBody>
          <a:bodyPr/>
          <a:lstStyle>
            <a:lvl1pPr algn="l">
              <a:defRPr>
                <a:solidFill>
                  <a:srgbClr val="0093D2"/>
                </a:solidFill>
              </a:defRPr>
            </a:lvl1pPr>
          </a:lstStyle>
          <a:p>
            <a:r>
              <a:rPr lang="en-US" dirty="0"/>
              <a:t>Click to edit Master title style</a:t>
            </a:r>
          </a:p>
        </p:txBody>
      </p:sp>
      <p:sp>
        <p:nvSpPr>
          <p:cNvPr id="3" name="Content Placeholder 2"/>
          <p:cNvSpPr>
            <a:spLocks noGrp="1"/>
          </p:cNvSpPr>
          <p:nvPr>
            <p:ph idx="1"/>
          </p:nvPr>
        </p:nvSpPr>
        <p:spPr>
          <a:xfrm>
            <a:off x="457200" y="1600201"/>
            <a:ext cx="82296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tx1"/>
                </a:solidFill>
              </a:defRPr>
            </a:lvl1pPr>
          </a:lstStyle>
          <a:p>
            <a:fld id="{C5984F30-E3DD-40D1-98C0-45C32A300D1C}" type="datetimeFigureOut">
              <a:rPr lang="en-US" smtClean="0"/>
              <a:pPr/>
              <a:t>3/21/2017</a:t>
            </a:fld>
            <a:endParaRPr lang="en-US"/>
          </a:p>
        </p:txBody>
      </p:sp>
      <p:sp>
        <p:nvSpPr>
          <p:cNvPr id="6" name="Slide Number Placeholder 5"/>
          <p:cNvSpPr>
            <a:spLocks noGrp="1"/>
          </p:cNvSpPr>
          <p:nvPr>
            <p:ph type="sldNum" sz="quarter" idx="12"/>
          </p:nvPr>
        </p:nvSpPr>
        <p:spPr>
          <a:xfrm>
            <a:off x="3429000" y="6324600"/>
            <a:ext cx="2133600" cy="365125"/>
          </a:xfrm>
        </p:spPr>
        <p:txBody>
          <a:bodyPr/>
          <a:lstStyle>
            <a:lvl1pPr algn="ctr">
              <a:defRPr>
                <a:solidFill>
                  <a:schemeClr val="tx1"/>
                </a:solidFill>
              </a:defRPr>
            </a:lvl1pPr>
          </a:lstStyle>
          <a:p>
            <a:fld id="{01801278-AF9F-4415-BBBB-93D93BB01B5D}" type="slidenum">
              <a:rPr lang="en-US" smtClean="0"/>
              <a:pPr/>
              <a:t>‹N°›</a:t>
            </a:fld>
            <a:endParaRPr lang="en-US"/>
          </a:p>
        </p:txBody>
      </p:sp>
      <p:pic>
        <p:nvPicPr>
          <p:cNvPr id="9" name="Picture 8"/>
          <p:cNvPicPr>
            <a:picLocks noChangeAspect="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15050" y="6075829"/>
            <a:ext cx="2571750" cy="705971"/>
          </a:xfrm>
          <a:prstGeom prst="rect">
            <a:avLst/>
          </a:prstGeom>
        </p:spPr>
      </p:pic>
    </p:spTree>
    <p:extLst>
      <p:ext uri="{BB962C8B-B14F-4D97-AF65-F5344CB8AC3E}">
        <p14:creationId xmlns:p14="http://schemas.microsoft.com/office/powerpoint/2010/main" val="2634227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sz="32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5984F30-E3DD-40D1-98C0-45C32A300D1C}" type="datetimeFigureOut">
              <a:rPr lang="en-US" smtClean="0"/>
              <a:t>3/21/2017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01278-AF9F-4415-BBBB-93D93BB01B5D}" type="slidenum">
              <a:rPr lang="en-US" smtClean="0"/>
              <a:t>‹N°›</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57200"/>
            <a:ext cx="9144000" cy="2438400"/>
          </a:xfrm>
          <a:prstGeom prst="rect">
            <a:avLst/>
          </a:prstGeom>
        </p:spPr>
      </p:pic>
    </p:spTree>
    <p:extLst>
      <p:ext uri="{BB962C8B-B14F-4D97-AF65-F5344CB8AC3E}">
        <p14:creationId xmlns:p14="http://schemas.microsoft.com/office/powerpoint/2010/main" val="3604027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984F30-E3DD-40D1-98C0-45C32A300D1C}" type="datetimeFigureOut">
              <a:rPr lang="en-US" smtClean="0"/>
              <a:t>3/21/2017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801278-AF9F-4415-BBBB-93D93BB01B5D}" type="slidenum">
              <a:rPr lang="en-US" smtClean="0"/>
              <a:t>‹N°›</a:t>
            </a:fld>
            <a:endParaRPr lang="en-US"/>
          </a:p>
        </p:txBody>
      </p:sp>
    </p:spTree>
    <p:extLst>
      <p:ext uri="{BB962C8B-B14F-4D97-AF65-F5344CB8AC3E}">
        <p14:creationId xmlns:p14="http://schemas.microsoft.com/office/powerpoint/2010/main" val="1893012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984F30-E3DD-40D1-98C0-45C32A300D1C}" type="datetimeFigureOut">
              <a:rPr lang="en-US" smtClean="0"/>
              <a:t>3/21/2017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801278-AF9F-4415-BBBB-93D93BB01B5D}" type="slidenum">
              <a:rPr lang="en-US" smtClean="0"/>
              <a:t>‹N°›</a:t>
            </a:fld>
            <a:endParaRPr lang="en-US"/>
          </a:p>
        </p:txBody>
      </p:sp>
    </p:spTree>
    <p:extLst>
      <p:ext uri="{BB962C8B-B14F-4D97-AF65-F5344CB8AC3E}">
        <p14:creationId xmlns:p14="http://schemas.microsoft.com/office/powerpoint/2010/main" val="1364649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984F30-E3DD-40D1-98C0-45C32A300D1C}" type="datetimeFigureOut">
              <a:rPr lang="en-US" smtClean="0"/>
              <a:t>3/21/2017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801278-AF9F-4415-BBBB-93D93BB01B5D}" type="slidenum">
              <a:rPr lang="en-US" smtClean="0"/>
              <a:t>‹N°›</a:t>
            </a:fld>
            <a:endParaRPr lang="en-US"/>
          </a:p>
        </p:txBody>
      </p:sp>
    </p:spTree>
    <p:extLst>
      <p:ext uri="{BB962C8B-B14F-4D97-AF65-F5344CB8AC3E}">
        <p14:creationId xmlns:p14="http://schemas.microsoft.com/office/powerpoint/2010/main" val="662437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984F30-E3DD-40D1-98C0-45C32A300D1C}" type="datetimeFigureOut">
              <a:rPr lang="en-US" smtClean="0"/>
              <a:t>3/21/2017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801278-AF9F-4415-BBBB-93D93BB01B5D}" type="slidenum">
              <a:rPr lang="en-US" smtClean="0"/>
              <a:t>‹N°›</a:t>
            </a:fld>
            <a:endParaRPr lang="en-US"/>
          </a:p>
        </p:txBody>
      </p:sp>
    </p:spTree>
    <p:extLst>
      <p:ext uri="{BB962C8B-B14F-4D97-AF65-F5344CB8AC3E}">
        <p14:creationId xmlns:p14="http://schemas.microsoft.com/office/powerpoint/2010/main" val="1623254572"/>
      </p:ext>
    </p:extLst>
  </p:cSld>
  <p:clrMap bg1="lt1" tx1="dk1" bg2="lt2" tx2="dk2" accent1="accent1" accent2="accent2" accent3="accent3" accent4="accent4" accent5="accent5" accent6="accent6" hlink="hlink" folHlink="folHlink"/>
  <p:sldLayoutIdLst>
    <p:sldLayoutId id="2147483666" r:id="rId1"/>
    <p:sldLayoutId id="2147483665" r:id="rId2"/>
    <p:sldLayoutId id="2147483660" r:id="rId3"/>
    <p:sldLayoutId id="2147483650" r:id="rId4"/>
    <p:sldLayoutId id="2147483661"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hdphoto" Target="../media/hdphoto2.wdp"/><Relationship Id="rId7" Type="http://schemas.openxmlformats.org/officeDocument/2006/relationships/image" Target="../media/image39.png"/><Relationship Id="rId2" Type="http://schemas.openxmlformats.org/officeDocument/2006/relationships/image" Target="../media/image35.jpeg"/><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a:t>Main Presentation Title</a:t>
            </a:r>
          </a:p>
        </p:txBody>
      </p:sp>
      <p:sp>
        <p:nvSpPr>
          <p:cNvPr id="5" name="Subtitle 4"/>
          <p:cNvSpPr>
            <a:spLocks noGrp="1"/>
          </p:cNvSpPr>
          <p:nvPr>
            <p:ph type="subTitle" idx="1"/>
          </p:nvPr>
        </p:nvSpPr>
        <p:spPr>
          <a:xfrm>
            <a:off x="62202" y="3980431"/>
            <a:ext cx="9081797" cy="1582169"/>
          </a:xfrm>
        </p:spPr>
        <p:txBody>
          <a:bodyPr>
            <a:normAutofit/>
          </a:bodyPr>
          <a:lstStyle/>
          <a:p>
            <a:r>
              <a:rPr lang="en-GB" b="1" dirty="0">
                <a:cs typeface="Aaux Next Medium"/>
              </a:rPr>
              <a:t>A Business Approach for Improved Sanitation in Ghana –  Organic Fertilisers and Energy as Drivers (</a:t>
            </a:r>
            <a:r>
              <a:rPr lang="en-GB" b="1" dirty="0" err="1">
                <a:cs typeface="Aaux Next Medium"/>
              </a:rPr>
              <a:t>Ashaiman</a:t>
            </a:r>
            <a:r>
              <a:rPr lang="en-GB" b="1" dirty="0">
                <a:cs typeface="Aaux Next Medium"/>
              </a:rPr>
              <a:t> –Ghana)</a:t>
            </a:r>
            <a:endParaRPr lang="en-US" b="1" dirty="0"/>
          </a:p>
        </p:txBody>
      </p:sp>
      <p:pic>
        <p:nvPicPr>
          <p:cNvPr id="6" name="Afbeelding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42479" y="1691892"/>
            <a:ext cx="172878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7387" y="1675381"/>
            <a:ext cx="158432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753" y="1708401"/>
            <a:ext cx="1944216" cy="2305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361712" y="1675382"/>
            <a:ext cx="1683068" cy="2338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020415" y="1675381"/>
            <a:ext cx="2044923" cy="2305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Afbeelding 1"/>
          <p:cNvPicPr>
            <a:picLocks noChangeAspect="1"/>
          </p:cNvPicPr>
          <p:nvPr/>
        </p:nvPicPr>
        <p:blipFill>
          <a:blip r:embed="rId7"/>
          <a:stretch>
            <a:fillRect/>
          </a:stretch>
        </p:blipFill>
        <p:spPr>
          <a:xfrm>
            <a:off x="2913629" y="5628639"/>
            <a:ext cx="2016103" cy="1040904"/>
          </a:xfrm>
          <a:prstGeom prst="rect">
            <a:avLst/>
          </a:prstGeom>
        </p:spPr>
      </p:pic>
      <p:pic>
        <p:nvPicPr>
          <p:cNvPr id="14" name="Afbeelding 11"/>
          <p:cNvPicPr>
            <a:picLocks noChangeAspect="1"/>
          </p:cNvPicPr>
          <p:nvPr/>
        </p:nvPicPr>
        <p:blipFill>
          <a:blip r:embed="rId8"/>
          <a:stretch>
            <a:fillRect/>
          </a:stretch>
        </p:blipFill>
        <p:spPr>
          <a:xfrm>
            <a:off x="4938878" y="5612129"/>
            <a:ext cx="1958876" cy="1057414"/>
          </a:xfrm>
          <a:prstGeom prst="rect">
            <a:avLst/>
          </a:prstGeom>
        </p:spPr>
      </p:pic>
      <p:pic>
        <p:nvPicPr>
          <p:cNvPr id="15" name="Picture 4"/>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7025412" y="5029199"/>
            <a:ext cx="1828800" cy="1656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TextBox 1"/>
          <p:cNvSpPr txBox="1"/>
          <p:nvPr/>
        </p:nvSpPr>
        <p:spPr>
          <a:xfrm>
            <a:off x="115415" y="5672838"/>
            <a:ext cx="1905000" cy="646331"/>
          </a:xfrm>
          <a:prstGeom prst="rect">
            <a:avLst/>
          </a:prstGeom>
          <a:noFill/>
        </p:spPr>
        <p:txBody>
          <a:bodyPr wrap="square" rtlCol="0">
            <a:spAutoFit/>
          </a:bodyPr>
          <a:lstStyle/>
          <a:p>
            <a:r>
              <a:rPr lang="en-GB" b="1" dirty="0">
                <a:solidFill>
                  <a:schemeClr val="accent6"/>
                </a:solidFill>
              </a:rPr>
              <a:t>Raymond </a:t>
            </a:r>
            <a:r>
              <a:rPr lang="en-GB" b="1" dirty="0" err="1">
                <a:solidFill>
                  <a:schemeClr val="accent6"/>
                </a:solidFill>
              </a:rPr>
              <a:t>Okrofu</a:t>
            </a:r>
            <a:endParaRPr lang="en-GB" b="1" dirty="0">
              <a:solidFill>
                <a:schemeClr val="accent6"/>
              </a:solidFill>
            </a:endParaRPr>
          </a:p>
          <a:p>
            <a:r>
              <a:rPr lang="en-GB" i="1" dirty="0">
                <a:solidFill>
                  <a:schemeClr val="accent6"/>
                </a:solidFill>
              </a:rPr>
              <a:t>December 2016</a:t>
            </a:r>
          </a:p>
        </p:txBody>
      </p:sp>
      <p:pic>
        <p:nvPicPr>
          <p:cNvPr id="13" name="Picture 1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71267" y="1675380"/>
            <a:ext cx="1584326" cy="2338072"/>
          </a:xfrm>
          <a:prstGeom prst="rect">
            <a:avLst/>
          </a:prstGeom>
        </p:spPr>
      </p:pic>
    </p:spTree>
    <p:extLst>
      <p:ext uri="{BB962C8B-B14F-4D97-AF65-F5344CB8AC3E}">
        <p14:creationId xmlns:p14="http://schemas.microsoft.com/office/powerpoint/2010/main" val="399310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457200"/>
            <a:ext cx="7162800" cy="584775"/>
          </a:xfrm>
          <a:prstGeom prst="rect">
            <a:avLst/>
          </a:prstGeom>
          <a:noFill/>
        </p:spPr>
        <p:txBody>
          <a:bodyPr wrap="square" rtlCol="0">
            <a:spAutoFit/>
          </a:bodyPr>
          <a:lstStyle/>
          <a:p>
            <a:r>
              <a:rPr lang="en-GB" sz="3200" b="1" dirty="0">
                <a:solidFill>
                  <a:schemeClr val="tx2">
                    <a:lumMod val="75000"/>
                  </a:schemeClr>
                </a:solidFill>
                <a:latin typeface="+mj-lt"/>
                <a:ea typeface="Aaux Next Medium" charset="0"/>
                <a:cs typeface="Aaux Next Medium" charset="0"/>
              </a:rPr>
              <a:t>Power to Grid Installation</a:t>
            </a:r>
          </a:p>
        </p:txBody>
      </p:sp>
      <p:grpSp>
        <p:nvGrpSpPr>
          <p:cNvPr id="5" name="Group 4"/>
          <p:cNvGrpSpPr/>
          <p:nvPr/>
        </p:nvGrpSpPr>
        <p:grpSpPr>
          <a:xfrm>
            <a:off x="152400" y="1219200"/>
            <a:ext cx="2057400" cy="3124200"/>
            <a:chOff x="451491" y="867016"/>
            <a:chExt cx="2233654" cy="3566272"/>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2896" y="867016"/>
              <a:ext cx="2232248" cy="3048095"/>
            </a:xfrm>
            <a:prstGeom prst="rect">
              <a:avLst/>
            </a:prstGeom>
          </p:spPr>
        </p:pic>
        <p:sp>
          <p:nvSpPr>
            <p:cNvPr id="7" name="TextBox 6"/>
            <p:cNvSpPr txBox="1"/>
            <p:nvPr/>
          </p:nvSpPr>
          <p:spPr>
            <a:xfrm>
              <a:off x="451491" y="3910068"/>
              <a:ext cx="2233654" cy="523220"/>
            </a:xfrm>
            <a:prstGeom prst="rect">
              <a:avLst/>
            </a:prstGeom>
            <a:noFill/>
          </p:spPr>
          <p:txBody>
            <a:bodyPr wrap="square" rtlCol="0">
              <a:spAutoFit/>
            </a:bodyPr>
            <a:lstStyle/>
            <a:p>
              <a:r>
                <a:rPr lang="nl-NL" sz="1400" b="1" i="1" dirty="0">
                  <a:solidFill>
                    <a:schemeClr val="tx2">
                      <a:lumMod val="75000"/>
                    </a:schemeClr>
                  </a:solidFill>
                  <a:latin typeface="+mj-lt"/>
                  <a:ea typeface="Aaux Next Medium" charset="0"/>
                  <a:cs typeface="Aaux Next Medium" charset="0"/>
                </a:rPr>
                <a:t>Switch board checks </a:t>
              </a:r>
              <a:r>
                <a:rPr lang="nl-NL" sz="1400" b="1" i="1" dirty="0" err="1">
                  <a:solidFill>
                    <a:schemeClr val="tx2">
                      <a:lumMod val="75000"/>
                    </a:schemeClr>
                  </a:solidFill>
                  <a:latin typeface="+mj-lt"/>
                  <a:ea typeface="Aaux Next Medium" charset="0"/>
                  <a:cs typeface="Aaux Next Medium" charset="0"/>
                </a:rPr>
                <a:t>by</a:t>
              </a:r>
              <a:r>
                <a:rPr lang="nl-NL" sz="1400" b="1" i="1" dirty="0">
                  <a:solidFill>
                    <a:schemeClr val="tx2">
                      <a:lumMod val="75000"/>
                    </a:schemeClr>
                  </a:solidFill>
                  <a:latin typeface="+mj-lt"/>
                  <a:ea typeface="Aaux Next Medium" charset="0"/>
                  <a:cs typeface="Aaux Next Medium" charset="0"/>
                </a:rPr>
                <a:t> </a:t>
              </a:r>
              <a:r>
                <a:rPr lang="nl-NL" sz="1400" b="1" i="1" dirty="0" err="1">
                  <a:solidFill>
                    <a:schemeClr val="tx2">
                      <a:lumMod val="75000"/>
                    </a:schemeClr>
                  </a:solidFill>
                  <a:latin typeface="+mj-lt"/>
                  <a:ea typeface="Aaux Next Medium" charset="0"/>
                  <a:cs typeface="Aaux Next Medium" charset="0"/>
                </a:rPr>
                <a:t>supplier</a:t>
              </a:r>
              <a:endParaRPr lang="en-GB" sz="1400" b="1" i="1" dirty="0">
                <a:solidFill>
                  <a:schemeClr val="tx2">
                    <a:lumMod val="75000"/>
                  </a:schemeClr>
                </a:solidFill>
                <a:latin typeface="+mj-lt"/>
                <a:ea typeface="Aaux Next Medium" charset="0"/>
                <a:cs typeface="Aaux Next Medium" charset="0"/>
              </a:endParaRPr>
            </a:p>
          </p:txBody>
        </p:sp>
      </p:grpSp>
      <p:grpSp>
        <p:nvGrpSpPr>
          <p:cNvPr id="8" name="Group 7"/>
          <p:cNvGrpSpPr/>
          <p:nvPr/>
        </p:nvGrpSpPr>
        <p:grpSpPr>
          <a:xfrm>
            <a:off x="2346624" y="1194904"/>
            <a:ext cx="2743200" cy="2627794"/>
            <a:chOff x="2821653" y="-979650"/>
            <a:chExt cx="3168351" cy="3369671"/>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26333" y="-979650"/>
              <a:ext cx="2242933" cy="3048190"/>
            </a:xfrm>
            <a:prstGeom prst="rect">
              <a:avLst/>
            </a:prstGeom>
          </p:spPr>
        </p:pic>
        <p:sp>
          <p:nvSpPr>
            <p:cNvPr id="10" name="TextBox 9"/>
            <p:cNvSpPr txBox="1"/>
            <p:nvPr/>
          </p:nvSpPr>
          <p:spPr>
            <a:xfrm>
              <a:off x="2821653" y="2082244"/>
              <a:ext cx="3168351" cy="307777"/>
            </a:xfrm>
            <a:prstGeom prst="rect">
              <a:avLst/>
            </a:prstGeom>
            <a:noFill/>
          </p:spPr>
          <p:txBody>
            <a:bodyPr wrap="square" rtlCol="0">
              <a:spAutoFit/>
            </a:bodyPr>
            <a:lstStyle/>
            <a:p>
              <a:r>
                <a:rPr lang="nl-NL" sz="1400" b="1" i="1" dirty="0">
                  <a:solidFill>
                    <a:schemeClr val="tx2">
                      <a:lumMod val="75000"/>
                    </a:schemeClr>
                  </a:solidFill>
                  <a:latin typeface="+mj-lt"/>
                  <a:ea typeface="Aaux Next Medium" charset="0"/>
                  <a:cs typeface="Aaux Next Medium" charset="0"/>
                </a:rPr>
                <a:t>CHP </a:t>
              </a:r>
              <a:r>
                <a:rPr lang="nl-NL" sz="1400" b="1" i="1" dirty="0" err="1">
                  <a:solidFill>
                    <a:schemeClr val="tx2">
                      <a:lumMod val="75000"/>
                    </a:schemeClr>
                  </a:solidFill>
                  <a:latin typeface="+mj-lt"/>
                  <a:ea typeface="Aaux Next Medium" charset="0"/>
                  <a:cs typeface="Aaux Next Medium" charset="0"/>
                </a:rPr>
                <a:t>Installed</a:t>
              </a:r>
              <a:r>
                <a:rPr lang="nl-NL" sz="1400" b="1" i="1" dirty="0">
                  <a:solidFill>
                    <a:schemeClr val="tx2">
                      <a:lumMod val="75000"/>
                    </a:schemeClr>
                  </a:solidFill>
                  <a:latin typeface="+mj-lt"/>
                  <a:ea typeface="Aaux Next Medium" charset="0"/>
                  <a:cs typeface="Aaux Next Medium" charset="0"/>
                </a:rPr>
                <a:t> </a:t>
              </a:r>
              <a:r>
                <a:rPr lang="nl-NL" sz="1400" b="1" i="1" dirty="0" err="1">
                  <a:solidFill>
                    <a:schemeClr val="tx2">
                      <a:lumMod val="75000"/>
                    </a:schemeClr>
                  </a:solidFill>
                  <a:latin typeface="+mj-lt"/>
                  <a:ea typeface="Aaux Next Medium" charset="0"/>
                  <a:cs typeface="Aaux Next Medium" charset="0"/>
                </a:rPr>
                <a:t>and</a:t>
              </a:r>
              <a:r>
                <a:rPr lang="nl-NL" sz="1400" b="1" i="1" dirty="0">
                  <a:solidFill>
                    <a:schemeClr val="tx2">
                      <a:lumMod val="75000"/>
                    </a:schemeClr>
                  </a:solidFill>
                  <a:latin typeface="+mj-lt"/>
                  <a:ea typeface="Aaux Next Medium" charset="0"/>
                  <a:cs typeface="Aaux Next Medium" charset="0"/>
                </a:rPr>
                <a:t> </a:t>
              </a:r>
              <a:r>
                <a:rPr lang="nl-NL" sz="1400" b="1" i="1" dirty="0" err="1">
                  <a:solidFill>
                    <a:schemeClr val="tx2">
                      <a:lumMod val="75000"/>
                    </a:schemeClr>
                  </a:solidFill>
                  <a:latin typeface="+mj-lt"/>
                  <a:ea typeface="Aaux Next Medium" charset="0"/>
                  <a:cs typeface="Aaux Next Medium" charset="0"/>
                </a:rPr>
                <a:t>Operational</a:t>
              </a:r>
              <a:r>
                <a:rPr lang="nl-NL" sz="1400" b="1" i="1" dirty="0">
                  <a:solidFill>
                    <a:schemeClr val="tx2">
                      <a:lumMod val="75000"/>
                    </a:schemeClr>
                  </a:solidFill>
                  <a:latin typeface="+mj-lt"/>
                  <a:ea typeface="Aaux Next Medium" charset="0"/>
                  <a:cs typeface="Aaux Next Medium" charset="0"/>
                </a:rPr>
                <a:t> 100KW</a:t>
              </a:r>
              <a:endParaRPr lang="en-GB" sz="1400" b="1" i="1" dirty="0">
                <a:solidFill>
                  <a:schemeClr val="tx2">
                    <a:lumMod val="75000"/>
                  </a:schemeClr>
                </a:solidFill>
                <a:latin typeface="+mj-lt"/>
                <a:ea typeface="Aaux Next Medium" charset="0"/>
                <a:cs typeface="Aaux Next Medium" charset="0"/>
              </a:endParaRPr>
            </a:p>
          </p:txBody>
        </p:sp>
      </p:grpSp>
      <p:grpSp>
        <p:nvGrpSpPr>
          <p:cNvPr id="12" name="Group 11"/>
          <p:cNvGrpSpPr/>
          <p:nvPr/>
        </p:nvGrpSpPr>
        <p:grpSpPr>
          <a:xfrm>
            <a:off x="5061249" y="1143000"/>
            <a:ext cx="3168351" cy="2468257"/>
            <a:chOff x="5887522" y="1293183"/>
            <a:chExt cx="3168351" cy="2468257"/>
          </a:xfrm>
        </p:grpSpPr>
        <p:pic>
          <p:nvPicPr>
            <p:cNvPr id="13" name="Picture 12"/>
            <p:cNvPicPr>
              <a:picLocks noChangeAspect="1"/>
            </p:cNvPicPr>
            <p:nvPr/>
          </p:nvPicPr>
          <p:blipFill>
            <a:blip r:embed="rId4" cstate="email">
              <a:extLst>
                <a:ext uri="{BEBA8EAE-BF5A-486C-A8C5-ECC9F3942E4B}">
                  <a14:imgProps xmlns:a14="http://schemas.microsoft.com/office/drawing/2010/main">
                    <a14:imgLayer r:embed="rId5">
                      <a14:imgEffect>
                        <a14:brightnessContrast bright="34000"/>
                      </a14:imgEffect>
                    </a14:imgLayer>
                  </a14:imgProps>
                </a:ext>
                <a:ext uri="{28A0092B-C50C-407E-A947-70E740481C1C}">
                  <a14:useLocalDpi xmlns:a14="http://schemas.microsoft.com/office/drawing/2010/main"/>
                </a:ext>
              </a:extLst>
            </a:blip>
            <a:stretch>
              <a:fillRect/>
            </a:stretch>
          </p:blipFill>
          <p:spPr>
            <a:xfrm>
              <a:off x="6059756" y="1293183"/>
              <a:ext cx="2456044" cy="2090996"/>
            </a:xfrm>
            <a:prstGeom prst="rect">
              <a:avLst/>
            </a:prstGeom>
          </p:spPr>
        </p:pic>
        <p:sp>
          <p:nvSpPr>
            <p:cNvPr id="14" name="TextBox 13"/>
            <p:cNvSpPr txBox="1"/>
            <p:nvPr/>
          </p:nvSpPr>
          <p:spPr>
            <a:xfrm>
              <a:off x="5887522" y="3453663"/>
              <a:ext cx="3168351" cy="307777"/>
            </a:xfrm>
            <a:prstGeom prst="rect">
              <a:avLst/>
            </a:prstGeom>
            <a:noFill/>
          </p:spPr>
          <p:txBody>
            <a:bodyPr wrap="square" rtlCol="0">
              <a:spAutoFit/>
            </a:bodyPr>
            <a:lstStyle/>
            <a:p>
              <a:r>
                <a:rPr lang="nl-NL" sz="1400" b="1" i="1" dirty="0">
                  <a:solidFill>
                    <a:schemeClr val="tx2">
                      <a:lumMod val="75000"/>
                    </a:schemeClr>
                  </a:solidFill>
                  <a:latin typeface="+mj-lt"/>
                  <a:ea typeface="Aaux Next Medium" charset="0"/>
                  <a:cs typeface="Aaux Next Medium" charset="0"/>
                </a:rPr>
                <a:t>Connection </a:t>
              </a:r>
              <a:r>
                <a:rPr lang="nl-NL" sz="1400" b="1" i="1" dirty="0" err="1">
                  <a:solidFill>
                    <a:schemeClr val="tx2">
                      <a:lumMod val="75000"/>
                    </a:schemeClr>
                  </a:solidFill>
                  <a:latin typeface="+mj-lt"/>
                  <a:ea typeface="Aaux Next Medium" charset="0"/>
                  <a:cs typeface="Aaux Next Medium" charset="0"/>
                </a:rPr>
                <a:t>to</a:t>
              </a:r>
              <a:r>
                <a:rPr lang="nl-NL" sz="1400" b="1" i="1" dirty="0">
                  <a:solidFill>
                    <a:schemeClr val="tx2">
                      <a:lumMod val="75000"/>
                    </a:schemeClr>
                  </a:solidFill>
                  <a:latin typeface="+mj-lt"/>
                  <a:ea typeface="Aaux Next Medium" charset="0"/>
                  <a:cs typeface="Aaux Next Medium" charset="0"/>
                </a:rPr>
                <a:t> </a:t>
              </a:r>
              <a:r>
                <a:rPr lang="nl-NL" sz="1400" b="1" i="1" dirty="0" err="1">
                  <a:solidFill>
                    <a:schemeClr val="tx2">
                      <a:lumMod val="75000"/>
                    </a:schemeClr>
                  </a:solidFill>
                  <a:latin typeface="+mj-lt"/>
                  <a:ea typeface="Aaux Next Medium" charset="0"/>
                  <a:cs typeface="Aaux Next Medium" charset="0"/>
                </a:rPr>
                <a:t>grid</a:t>
              </a:r>
              <a:r>
                <a:rPr lang="nl-NL" sz="1400" b="1" i="1" dirty="0">
                  <a:solidFill>
                    <a:schemeClr val="tx2">
                      <a:lumMod val="75000"/>
                    </a:schemeClr>
                  </a:solidFill>
                  <a:latin typeface="+mj-lt"/>
                  <a:ea typeface="Aaux Next Medium" charset="0"/>
                  <a:cs typeface="Aaux Next Medium" charset="0"/>
                </a:rPr>
                <a:t> </a:t>
              </a:r>
              <a:r>
                <a:rPr lang="nl-NL" sz="1400" b="1" i="1" dirty="0" err="1">
                  <a:solidFill>
                    <a:schemeClr val="tx2">
                      <a:lumMod val="75000"/>
                    </a:schemeClr>
                  </a:solidFill>
                  <a:latin typeface="+mj-lt"/>
                  <a:ea typeface="Aaux Next Medium" charset="0"/>
                  <a:cs typeface="Aaux Next Medium" charset="0"/>
                </a:rPr>
                <a:t>and</a:t>
              </a:r>
              <a:r>
                <a:rPr lang="nl-NL" sz="1400" b="1" i="1" dirty="0">
                  <a:solidFill>
                    <a:schemeClr val="tx2">
                      <a:lumMod val="75000"/>
                    </a:schemeClr>
                  </a:solidFill>
                  <a:latin typeface="+mj-lt"/>
                  <a:ea typeface="Aaux Next Medium" charset="0"/>
                  <a:cs typeface="Aaux Next Medium" charset="0"/>
                </a:rPr>
                <a:t> </a:t>
              </a:r>
              <a:r>
                <a:rPr lang="nl-NL" sz="1400" b="1" i="1" dirty="0" err="1">
                  <a:solidFill>
                    <a:schemeClr val="tx2">
                      <a:lumMod val="75000"/>
                    </a:schemeClr>
                  </a:solidFill>
                  <a:latin typeface="+mj-lt"/>
                  <a:ea typeface="Aaux Next Medium" charset="0"/>
                  <a:cs typeface="Aaux Next Medium" charset="0"/>
                </a:rPr>
                <a:t>main</a:t>
              </a:r>
              <a:r>
                <a:rPr lang="nl-NL" sz="1400" b="1" i="1" dirty="0">
                  <a:solidFill>
                    <a:schemeClr val="tx2">
                      <a:lumMod val="75000"/>
                    </a:schemeClr>
                  </a:solidFill>
                  <a:latin typeface="+mj-lt"/>
                  <a:ea typeface="Aaux Next Medium" charset="0"/>
                  <a:cs typeface="Aaux Next Medium" charset="0"/>
                </a:rPr>
                <a:t> meter</a:t>
              </a:r>
              <a:endParaRPr lang="en-GB" sz="1400" b="1" i="1" dirty="0">
                <a:solidFill>
                  <a:schemeClr val="tx2">
                    <a:lumMod val="75000"/>
                  </a:schemeClr>
                </a:solidFill>
                <a:latin typeface="+mj-lt"/>
                <a:ea typeface="Aaux Next Medium" charset="0"/>
                <a:cs typeface="Aaux Next Medium" charset="0"/>
              </a:endParaRPr>
            </a:p>
          </p:txBody>
        </p:sp>
      </p:grpSp>
      <p:grpSp>
        <p:nvGrpSpPr>
          <p:cNvPr id="18" name="Group 17"/>
          <p:cNvGrpSpPr/>
          <p:nvPr/>
        </p:nvGrpSpPr>
        <p:grpSpPr>
          <a:xfrm>
            <a:off x="4953000" y="3987539"/>
            <a:ext cx="3168351" cy="2032261"/>
            <a:chOff x="5738623" y="4209761"/>
            <a:chExt cx="3168351" cy="2032261"/>
          </a:xfrm>
        </p:grpSpPr>
        <p:pic>
          <p:nvPicPr>
            <p:cNvPr id="19" name="Picture 1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36574" y="4209761"/>
              <a:ext cx="2479226" cy="1686737"/>
            </a:xfrm>
            <a:prstGeom prst="rect">
              <a:avLst/>
            </a:prstGeom>
          </p:spPr>
        </p:pic>
        <p:sp>
          <p:nvSpPr>
            <p:cNvPr id="20" name="TextBox 19"/>
            <p:cNvSpPr txBox="1"/>
            <p:nvPr/>
          </p:nvSpPr>
          <p:spPr>
            <a:xfrm>
              <a:off x="5738623" y="5934245"/>
              <a:ext cx="3168351" cy="307777"/>
            </a:xfrm>
            <a:prstGeom prst="rect">
              <a:avLst/>
            </a:prstGeom>
            <a:noFill/>
          </p:spPr>
          <p:txBody>
            <a:bodyPr wrap="square" rtlCol="0">
              <a:spAutoFit/>
            </a:bodyPr>
            <a:lstStyle/>
            <a:p>
              <a:r>
                <a:rPr lang="en-GB" sz="1400" b="1" i="1" dirty="0">
                  <a:solidFill>
                    <a:schemeClr val="tx2">
                      <a:lumMod val="75000"/>
                    </a:schemeClr>
                  </a:solidFill>
                  <a:ea typeface="Aaux Next Medium" charset="0"/>
                  <a:cs typeface="Aaux Next Medium" charset="0"/>
                </a:rPr>
                <a:t>Dash board CHP </a:t>
              </a:r>
              <a:r>
                <a:rPr lang="mr-IN" sz="1400" b="1" i="1" dirty="0">
                  <a:solidFill>
                    <a:schemeClr val="tx2">
                      <a:lumMod val="75000"/>
                    </a:schemeClr>
                  </a:solidFill>
                  <a:ea typeface="Aaux Next Medium" charset="0"/>
                  <a:cs typeface="Aaux Next Medium" charset="0"/>
                </a:rPr>
                <a:t>–</a:t>
              </a:r>
              <a:r>
                <a:rPr lang="en-GB" sz="1400" b="1" i="1" dirty="0">
                  <a:solidFill>
                    <a:schemeClr val="tx2">
                      <a:lumMod val="75000"/>
                    </a:schemeClr>
                  </a:solidFill>
                  <a:ea typeface="Aaux Next Medium" charset="0"/>
                  <a:cs typeface="Aaux Next Medium" charset="0"/>
                </a:rPr>
                <a:t> measuring first</a:t>
              </a:r>
            </a:p>
          </p:txBody>
        </p:sp>
      </p:grpSp>
      <p:grpSp>
        <p:nvGrpSpPr>
          <p:cNvPr id="21" name="Group 20"/>
          <p:cNvGrpSpPr/>
          <p:nvPr/>
        </p:nvGrpSpPr>
        <p:grpSpPr>
          <a:xfrm>
            <a:off x="1168986" y="4395314"/>
            <a:ext cx="3250614" cy="2081686"/>
            <a:chOff x="432972" y="4505424"/>
            <a:chExt cx="3250614" cy="2081686"/>
          </a:xfrm>
        </p:grpSpPr>
        <p:pic>
          <p:nvPicPr>
            <p:cNvPr id="22" name="Picture 2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33400" y="4505424"/>
              <a:ext cx="2322662" cy="1762984"/>
            </a:xfrm>
            <a:prstGeom prst="rect">
              <a:avLst/>
            </a:prstGeom>
          </p:spPr>
        </p:pic>
        <p:sp>
          <p:nvSpPr>
            <p:cNvPr id="23" name="TextBox 22"/>
            <p:cNvSpPr txBox="1"/>
            <p:nvPr/>
          </p:nvSpPr>
          <p:spPr>
            <a:xfrm>
              <a:off x="432972" y="6279333"/>
              <a:ext cx="3250614" cy="307777"/>
            </a:xfrm>
            <a:prstGeom prst="rect">
              <a:avLst/>
            </a:prstGeom>
            <a:noFill/>
          </p:spPr>
          <p:txBody>
            <a:bodyPr wrap="square" rtlCol="0">
              <a:spAutoFit/>
            </a:bodyPr>
            <a:lstStyle/>
            <a:p>
              <a:r>
                <a:rPr lang="nl-NL" sz="1400" b="1" i="1" dirty="0">
                  <a:solidFill>
                    <a:schemeClr val="tx1"/>
                  </a:solidFill>
                  <a:latin typeface="+mj-lt"/>
                  <a:ea typeface="Aaux Next Medium" charset="0"/>
                  <a:cs typeface="Aaux Next Medium" charset="0"/>
                </a:rPr>
                <a:t>First </a:t>
              </a:r>
              <a:r>
                <a:rPr lang="nl-NL" sz="1400" b="1" i="1" dirty="0" err="1">
                  <a:solidFill>
                    <a:schemeClr val="tx1"/>
                  </a:solidFill>
                  <a:latin typeface="+mj-lt"/>
                  <a:ea typeface="Aaux Next Medium" charset="0"/>
                  <a:cs typeface="Aaux Next Medium" charset="0"/>
                </a:rPr>
                <a:t>kWh’s</a:t>
              </a:r>
              <a:r>
                <a:rPr lang="nl-NL" sz="1400" b="1" i="1" dirty="0">
                  <a:solidFill>
                    <a:schemeClr val="tx1"/>
                  </a:solidFill>
                  <a:latin typeface="+mj-lt"/>
                  <a:ea typeface="Aaux Next Medium" charset="0"/>
                  <a:cs typeface="Aaux Next Medium" charset="0"/>
                </a:rPr>
                <a:t> </a:t>
              </a:r>
              <a:r>
                <a:rPr lang="nl-NL" sz="1400" b="1" i="1" dirty="0" err="1">
                  <a:solidFill>
                    <a:schemeClr val="tx1"/>
                  </a:solidFill>
                  <a:latin typeface="+mj-lt"/>
                  <a:ea typeface="Aaux Next Medium" charset="0"/>
                  <a:cs typeface="Aaux Next Medium" charset="0"/>
                </a:rPr>
                <a:t>supplied</a:t>
              </a:r>
              <a:r>
                <a:rPr lang="nl-NL" sz="1400" b="1" i="1" dirty="0">
                  <a:solidFill>
                    <a:schemeClr val="tx1"/>
                  </a:solidFill>
                  <a:latin typeface="+mj-lt"/>
                  <a:ea typeface="Aaux Next Medium" charset="0"/>
                  <a:cs typeface="Aaux Next Medium" charset="0"/>
                </a:rPr>
                <a:t> </a:t>
              </a:r>
              <a:r>
                <a:rPr lang="nl-NL" sz="1400" b="1" i="1" dirty="0" err="1">
                  <a:solidFill>
                    <a:schemeClr val="tx1"/>
                  </a:solidFill>
                  <a:latin typeface="+mj-lt"/>
                  <a:ea typeface="Aaux Next Medium" charset="0"/>
                  <a:cs typeface="Aaux Next Medium" charset="0"/>
                </a:rPr>
                <a:t>to</a:t>
              </a:r>
              <a:r>
                <a:rPr lang="nl-NL" sz="1400" b="1" i="1" dirty="0">
                  <a:solidFill>
                    <a:schemeClr val="tx1"/>
                  </a:solidFill>
                  <a:latin typeface="+mj-lt"/>
                  <a:ea typeface="Aaux Next Medium" charset="0"/>
                  <a:cs typeface="Aaux Next Medium" charset="0"/>
                </a:rPr>
                <a:t> </a:t>
              </a:r>
              <a:r>
                <a:rPr lang="nl-NL" sz="1400" b="1" i="1" dirty="0" err="1">
                  <a:solidFill>
                    <a:schemeClr val="tx1"/>
                  </a:solidFill>
                  <a:latin typeface="+mj-lt"/>
                  <a:ea typeface="Aaux Next Medium" charset="0"/>
                  <a:cs typeface="Aaux Next Medium" charset="0"/>
                </a:rPr>
                <a:t>grid</a:t>
              </a:r>
              <a:r>
                <a:rPr lang="nl-NL" sz="1400" b="1" i="1" dirty="0">
                  <a:solidFill>
                    <a:schemeClr val="tx1"/>
                  </a:solidFill>
                  <a:latin typeface="+mj-lt"/>
                  <a:ea typeface="Aaux Next Medium" charset="0"/>
                  <a:cs typeface="Aaux Next Medium" charset="0"/>
                </a:rPr>
                <a:t>!</a:t>
              </a:r>
              <a:endParaRPr lang="en-GB" sz="1400" b="1" i="1" dirty="0">
                <a:solidFill>
                  <a:schemeClr val="tx1"/>
                </a:solidFill>
                <a:latin typeface="+mj-lt"/>
                <a:ea typeface="Aaux Next Medium" charset="0"/>
                <a:cs typeface="Aaux Next Medium" charset="0"/>
              </a:endParaRPr>
            </a:p>
          </p:txBody>
        </p:sp>
      </p:grpSp>
    </p:spTree>
    <p:extLst>
      <p:ext uri="{BB962C8B-B14F-4D97-AF65-F5344CB8AC3E}">
        <p14:creationId xmlns:p14="http://schemas.microsoft.com/office/powerpoint/2010/main" val="1616230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457200"/>
            <a:ext cx="7162800" cy="584775"/>
          </a:xfrm>
          <a:prstGeom prst="rect">
            <a:avLst/>
          </a:prstGeom>
          <a:noFill/>
        </p:spPr>
        <p:txBody>
          <a:bodyPr wrap="square" rtlCol="0">
            <a:spAutoFit/>
          </a:bodyPr>
          <a:lstStyle/>
          <a:p>
            <a:r>
              <a:rPr lang="en-GB" sz="3200" b="1" dirty="0">
                <a:solidFill>
                  <a:schemeClr val="tx2">
                    <a:lumMod val="75000"/>
                  </a:schemeClr>
                </a:solidFill>
                <a:latin typeface="+mj-lt"/>
                <a:ea typeface="Aaux Next Medium" charset="0"/>
                <a:cs typeface="Aaux Next Medium" charset="0"/>
              </a:rPr>
              <a:t>Operations</a:t>
            </a:r>
          </a:p>
        </p:txBody>
      </p:sp>
      <p:grpSp>
        <p:nvGrpSpPr>
          <p:cNvPr id="5" name="Group 4"/>
          <p:cNvGrpSpPr/>
          <p:nvPr/>
        </p:nvGrpSpPr>
        <p:grpSpPr>
          <a:xfrm>
            <a:off x="317355" y="1022925"/>
            <a:ext cx="2806845" cy="4960146"/>
            <a:chOff x="321459" y="676300"/>
            <a:chExt cx="3164248" cy="5276125"/>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1459" y="676300"/>
              <a:ext cx="3164248" cy="2376264"/>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529" y="3429000"/>
              <a:ext cx="3162178" cy="2523425"/>
            </a:xfrm>
            <a:prstGeom prst="rect">
              <a:avLst/>
            </a:prstGeom>
          </p:spPr>
        </p:pic>
      </p:grpSp>
      <p:sp>
        <p:nvSpPr>
          <p:cNvPr id="8" name="TextBox 7"/>
          <p:cNvSpPr txBox="1"/>
          <p:nvPr/>
        </p:nvSpPr>
        <p:spPr>
          <a:xfrm>
            <a:off x="228600" y="3232095"/>
            <a:ext cx="3168351" cy="307777"/>
          </a:xfrm>
          <a:prstGeom prst="rect">
            <a:avLst/>
          </a:prstGeom>
          <a:noFill/>
        </p:spPr>
        <p:txBody>
          <a:bodyPr wrap="square" rtlCol="0">
            <a:spAutoFit/>
          </a:bodyPr>
          <a:lstStyle/>
          <a:p>
            <a:r>
              <a:rPr lang="nl-NL" sz="1400" b="1" i="1" dirty="0">
                <a:solidFill>
                  <a:schemeClr val="tx2">
                    <a:lumMod val="75000"/>
                  </a:schemeClr>
                </a:solidFill>
                <a:latin typeface="+mj-lt"/>
                <a:ea typeface="Aaux Next Medium" charset="0"/>
                <a:cs typeface="Aaux Next Medium" charset="0"/>
              </a:rPr>
              <a:t>Intake food waste </a:t>
            </a:r>
            <a:r>
              <a:rPr lang="nl-NL" sz="1400" b="1" i="1" dirty="0" err="1">
                <a:solidFill>
                  <a:schemeClr val="tx2">
                    <a:lumMod val="75000"/>
                  </a:schemeClr>
                </a:solidFill>
                <a:latin typeface="+mj-lt"/>
                <a:ea typeface="Aaux Next Medium" charset="0"/>
                <a:cs typeface="Aaux Next Medium" charset="0"/>
              </a:rPr>
              <a:t>from</a:t>
            </a:r>
            <a:r>
              <a:rPr lang="nl-NL" sz="1400" b="1" i="1" dirty="0">
                <a:solidFill>
                  <a:schemeClr val="tx2">
                    <a:lumMod val="75000"/>
                  </a:schemeClr>
                </a:solidFill>
                <a:latin typeface="+mj-lt"/>
                <a:ea typeface="Aaux Next Medium" charset="0"/>
                <a:cs typeface="Aaux Next Medium" charset="0"/>
              </a:rPr>
              <a:t> </a:t>
            </a:r>
            <a:r>
              <a:rPr lang="nl-NL" sz="1400" b="1" i="1" dirty="0" err="1">
                <a:solidFill>
                  <a:schemeClr val="tx2">
                    <a:lumMod val="75000"/>
                  </a:schemeClr>
                </a:solidFill>
                <a:latin typeface="+mj-lt"/>
                <a:ea typeface="Aaux Next Medium" charset="0"/>
                <a:cs typeface="Aaux Next Medium" charset="0"/>
              </a:rPr>
              <a:t>markets</a:t>
            </a:r>
            <a:endParaRPr lang="en-GB" sz="1400" b="1" i="1" dirty="0">
              <a:solidFill>
                <a:schemeClr val="tx2">
                  <a:lumMod val="75000"/>
                </a:schemeClr>
              </a:solidFill>
              <a:latin typeface="+mj-lt"/>
              <a:ea typeface="Aaux Next Medium" charset="0"/>
              <a:cs typeface="Aaux Next Medium" charset="0"/>
            </a:endParaRPr>
          </a:p>
        </p:txBody>
      </p:sp>
      <p:sp>
        <p:nvSpPr>
          <p:cNvPr id="9" name="TextBox 8"/>
          <p:cNvSpPr txBox="1"/>
          <p:nvPr/>
        </p:nvSpPr>
        <p:spPr>
          <a:xfrm>
            <a:off x="317355" y="5983071"/>
            <a:ext cx="3678581" cy="523220"/>
          </a:xfrm>
          <a:prstGeom prst="rect">
            <a:avLst/>
          </a:prstGeom>
          <a:noFill/>
        </p:spPr>
        <p:txBody>
          <a:bodyPr wrap="square" rtlCol="0">
            <a:spAutoFit/>
          </a:bodyPr>
          <a:lstStyle/>
          <a:p>
            <a:r>
              <a:rPr lang="nl-NL" sz="1400" b="1" i="1" dirty="0" err="1">
                <a:solidFill>
                  <a:schemeClr val="tx2">
                    <a:lumMod val="75000"/>
                  </a:schemeClr>
                </a:solidFill>
                <a:latin typeface="+mj-lt"/>
                <a:ea typeface="Aaux Next Medium" charset="0"/>
                <a:cs typeface="Aaux Next Medium" charset="0"/>
              </a:rPr>
              <a:t>Mixing</a:t>
            </a:r>
            <a:r>
              <a:rPr lang="nl-NL" sz="1400" b="1" i="1" dirty="0">
                <a:solidFill>
                  <a:schemeClr val="tx2">
                    <a:lumMod val="75000"/>
                  </a:schemeClr>
                </a:solidFill>
                <a:latin typeface="+mj-lt"/>
                <a:ea typeface="Aaux Next Medium" charset="0"/>
                <a:cs typeface="Aaux Next Medium" charset="0"/>
              </a:rPr>
              <a:t> pit (faecal </a:t>
            </a:r>
            <a:r>
              <a:rPr lang="nl-NL" sz="1400" b="1" i="1" dirty="0" err="1">
                <a:solidFill>
                  <a:schemeClr val="tx2">
                    <a:lumMod val="75000"/>
                  </a:schemeClr>
                </a:solidFill>
                <a:latin typeface="+mj-lt"/>
                <a:ea typeface="Aaux Next Medium" charset="0"/>
                <a:cs typeface="Aaux Next Medium" charset="0"/>
              </a:rPr>
              <a:t>and</a:t>
            </a:r>
            <a:r>
              <a:rPr lang="nl-NL" sz="1400" b="1" i="1" dirty="0">
                <a:solidFill>
                  <a:schemeClr val="tx2">
                    <a:lumMod val="75000"/>
                  </a:schemeClr>
                </a:solidFill>
                <a:latin typeface="+mj-lt"/>
                <a:ea typeface="Aaux Next Medium" charset="0"/>
                <a:cs typeface="Aaux Next Medium" charset="0"/>
              </a:rPr>
              <a:t> </a:t>
            </a:r>
            <a:r>
              <a:rPr lang="nl-NL" sz="1400" b="1" i="1" dirty="0" err="1">
                <a:solidFill>
                  <a:schemeClr val="tx2">
                    <a:lumMod val="75000"/>
                  </a:schemeClr>
                </a:solidFill>
                <a:latin typeface="+mj-lt"/>
                <a:ea typeface="Aaux Next Medium" charset="0"/>
                <a:cs typeface="Aaux Next Medium" charset="0"/>
              </a:rPr>
              <a:t>organic</a:t>
            </a:r>
            <a:r>
              <a:rPr lang="nl-NL" sz="1400" b="1" i="1" dirty="0">
                <a:solidFill>
                  <a:schemeClr val="tx2">
                    <a:lumMod val="75000"/>
                  </a:schemeClr>
                </a:solidFill>
                <a:latin typeface="+mj-lt"/>
                <a:ea typeface="Aaux Next Medium" charset="0"/>
                <a:cs typeface="Aaux Next Medium" charset="0"/>
              </a:rPr>
              <a:t> waste) + </a:t>
            </a:r>
            <a:r>
              <a:rPr lang="nl-NL" sz="1400" b="1" i="1" dirty="0" err="1">
                <a:solidFill>
                  <a:schemeClr val="tx2">
                    <a:lumMod val="75000"/>
                  </a:schemeClr>
                </a:solidFill>
                <a:latin typeface="+mj-lt"/>
                <a:ea typeface="Aaux Next Medium" charset="0"/>
                <a:cs typeface="Aaux Next Medium" charset="0"/>
              </a:rPr>
              <a:t>macerator</a:t>
            </a:r>
            <a:r>
              <a:rPr lang="nl-NL" sz="1400" b="1" i="1" dirty="0">
                <a:solidFill>
                  <a:schemeClr val="tx2">
                    <a:lumMod val="75000"/>
                  </a:schemeClr>
                </a:solidFill>
                <a:latin typeface="+mj-lt"/>
                <a:ea typeface="Aaux Next Medium" charset="0"/>
                <a:cs typeface="Aaux Next Medium" charset="0"/>
              </a:rPr>
              <a:t> + </a:t>
            </a:r>
            <a:r>
              <a:rPr lang="nl-NL" sz="1400" b="1" i="1" dirty="0" err="1">
                <a:solidFill>
                  <a:schemeClr val="tx2">
                    <a:lumMod val="75000"/>
                  </a:schemeClr>
                </a:solidFill>
                <a:latin typeface="+mj-lt"/>
                <a:ea typeface="Aaux Next Medium" charset="0"/>
                <a:cs typeface="Aaux Next Medium" charset="0"/>
              </a:rPr>
              <a:t>digester</a:t>
            </a:r>
            <a:endParaRPr lang="en-GB" sz="1400" b="1" i="1" dirty="0">
              <a:solidFill>
                <a:schemeClr val="tx2">
                  <a:lumMod val="75000"/>
                </a:schemeClr>
              </a:solidFill>
              <a:latin typeface="+mj-lt"/>
              <a:ea typeface="Aaux Next Medium" charset="0"/>
              <a:cs typeface="Aaux Next Medium" charset="0"/>
            </a:endParaRPr>
          </a:p>
        </p:txBody>
      </p:sp>
      <p:grpSp>
        <p:nvGrpSpPr>
          <p:cNvPr id="10" name="Group 9"/>
          <p:cNvGrpSpPr/>
          <p:nvPr/>
        </p:nvGrpSpPr>
        <p:grpSpPr>
          <a:xfrm>
            <a:off x="3276600" y="1022925"/>
            <a:ext cx="3168351" cy="3699684"/>
            <a:chOff x="3848140" y="2423674"/>
            <a:chExt cx="3168351" cy="3699684"/>
          </a:xfrm>
        </p:grpSpPr>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51920" y="2423674"/>
              <a:ext cx="2665197" cy="3171056"/>
            </a:xfrm>
            <a:prstGeom prst="rect">
              <a:avLst/>
            </a:prstGeom>
          </p:spPr>
        </p:pic>
        <p:sp>
          <p:nvSpPr>
            <p:cNvPr id="12" name="TextBox 11"/>
            <p:cNvSpPr txBox="1"/>
            <p:nvPr/>
          </p:nvSpPr>
          <p:spPr>
            <a:xfrm>
              <a:off x="3848140" y="5600138"/>
              <a:ext cx="3168351" cy="523220"/>
            </a:xfrm>
            <a:prstGeom prst="rect">
              <a:avLst/>
            </a:prstGeom>
            <a:noFill/>
          </p:spPr>
          <p:txBody>
            <a:bodyPr wrap="square" rtlCol="0">
              <a:spAutoFit/>
            </a:bodyPr>
            <a:lstStyle/>
            <a:p>
              <a:r>
                <a:rPr lang="nl-NL" sz="1400" b="1" i="1" dirty="0">
                  <a:solidFill>
                    <a:schemeClr val="tx2">
                      <a:lumMod val="75000"/>
                    </a:schemeClr>
                  </a:solidFill>
                  <a:latin typeface="+mj-lt"/>
                  <a:ea typeface="Aaux Next Medium" charset="0"/>
                  <a:cs typeface="Aaux Next Medium" charset="0"/>
                </a:rPr>
                <a:t>Generator container </a:t>
              </a:r>
              <a:r>
                <a:rPr lang="nl-NL" sz="1400" b="1" i="1" dirty="0" err="1">
                  <a:solidFill>
                    <a:schemeClr val="tx2">
                      <a:lumMod val="75000"/>
                    </a:schemeClr>
                  </a:solidFill>
                  <a:latin typeface="+mj-lt"/>
                  <a:ea typeface="Aaux Next Medium" charset="0"/>
                  <a:cs typeface="Aaux Next Medium" charset="0"/>
                </a:rPr>
                <a:t>and</a:t>
              </a:r>
              <a:r>
                <a:rPr lang="nl-NL" sz="1400" b="1" i="1" dirty="0">
                  <a:solidFill>
                    <a:schemeClr val="tx2">
                      <a:lumMod val="75000"/>
                    </a:schemeClr>
                  </a:solidFill>
                  <a:latin typeface="+mj-lt"/>
                  <a:ea typeface="Aaux Next Medium" charset="0"/>
                  <a:cs typeface="Aaux Next Medium" charset="0"/>
                </a:rPr>
                <a:t> </a:t>
              </a:r>
              <a:r>
                <a:rPr lang="nl-NL" sz="1400" b="1" i="1" dirty="0" err="1">
                  <a:solidFill>
                    <a:schemeClr val="tx2">
                      <a:lumMod val="75000"/>
                    </a:schemeClr>
                  </a:solidFill>
                  <a:latin typeface="+mj-lt"/>
                  <a:ea typeface="Aaux Next Medium" charset="0"/>
                  <a:cs typeface="Aaux Next Medium" charset="0"/>
                </a:rPr>
                <a:t>grid</a:t>
              </a:r>
              <a:r>
                <a:rPr lang="nl-NL" sz="1400" b="1" i="1" dirty="0">
                  <a:solidFill>
                    <a:schemeClr val="tx2">
                      <a:lumMod val="75000"/>
                    </a:schemeClr>
                  </a:solidFill>
                  <a:latin typeface="+mj-lt"/>
                  <a:ea typeface="Aaux Next Medium" charset="0"/>
                  <a:cs typeface="Aaux Next Medium" charset="0"/>
                </a:rPr>
                <a:t> switchboard </a:t>
              </a:r>
              <a:r>
                <a:rPr lang="nl-NL" sz="1400" b="1" i="1" dirty="0" err="1">
                  <a:solidFill>
                    <a:schemeClr val="tx2">
                      <a:lumMod val="75000"/>
                    </a:schemeClr>
                  </a:solidFill>
                  <a:latin typeface="+mj-lt"/>
                  <a:ea typeface="Aaux Next Medium" charset="0"/>
                  <a:cs typeface="Aaux Next Medium" charset="0"/>
                </a:rPr>
                <a:t>shed</a:t>
              </a:r>
              <a:endParaRPr lang="en-GB" sz="1400" b="1" i="1" dirty="0">
                <a:solidFill>
                  <a:schemeClr val="tx2">
                    <a:lumMod val="75000"/>
                  </a:schemeClr>
                </a:solidFill>
                <a:latin typeface="+mj-lt"/>
                <a:ea typeface="Aaux Next Medium" charset="0"/>
                <a:cs typeface="Aaux Next Medium" charset="0"/>
              </a:endParaRPr>
            </a:p>
          </p:txBody>
        </p:sp>
      </p:grpSp>
      <p:grpSp>
        <p:nvGrpSpPr>
          <p:cNvPr id="13" name="Group 12"/>
          <p:cNvGrpSpPr/>
          <p:nvPr/>
        </p:nvGrpSpPr>
        <p:grpSpPr>
          <a:xfrm>
            <a:off x="6204249" y="381000"/>
            <a:ext cx="3168351" cy="1907283"/>
            <a:chOff x="5975649" y="1593334"/>
            <a:chExt cx="3168351" cy="1907283"/>
          </a:xfrm>
        </p:grpSpPr>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36922" y="1864432"/>
              <a:ext cx="1246617" cy="1636185"/>
            </a:xfrm>
            <a:prstGeom prst="rect">
              <a:avLst/>
            </a:prstGeom>
          </p:spPr>
        </p:pic>
        <p:sp>
          <p:nvSpPr>
            <p:cNvPr id="15" name="TextBox 14"/>
            <p:cNvSpPr txBox="1"/>
            <p:nvPr/>
          </p:nvSpPr>
          <p:spPr>
            <a:xfrm>
              <a:off x="5975649" y="1593334"/>
              <a:ext cx="3168351" cy="307777"/>
            </a:xfrm>
            <a:prstGeom prst="rect">
              <a:avLst/>
            </a:prstGeom>
            <a:noFill/>
          </p:spPr>
          <p:txBody>
            <a:bodyPr wrap="square" rtlCol="0">
              <a:spAutoFit/>
            </a:bodyPr>
            <a:lstStyle/>
            <a:p>
              <a:r>
                <a:rPr lang="nl-NL" sz="1400" b="1" i="1" dirty="0">
                  <a:solidFill>
                    <a:schemeClr val="tx2">
                      <a:lumMod val="75000"/>
                    </a:schemeClr>
                  </a:solidFill>
                  <a:latin typeface="+mj-lt"/>
                  <a:ea typeface="Aaux Next Medium" charset="0"/>
                  <a:cs typeface="Aaux Next Medium" charset="0"/>
                </a:rPr>
                <a:t>First compost batch</a:t>
              </a:r>
              <a:endParaRPr lang="en-GB" sz="1400" b="1" i="1" dirty="0">
                <a:solidFill>
                  <a:schemeClr val="tx2">
                    <a:lumMod val="75000"/>
                  </a:schemeClr>
                </a:solidFill>
                <a:latin typeface="+mj-lt"/>
                <a:ea typeface="Aaux Next Medium" charset="0"/>
                <a:cs typeface="Aaux Next Medium" charset="0"/>
              </a:endParaRPr>
            </a:p>
          </p:txBody>
        </p:sp>
      </p:grpSp>
      <p:grpSp>
        <p:nvGrpSpPr>
          <p:cNvPr id="16" name="Group 15"/>
          <p:cNvGrpSpPr/>
          <p:nvPr/>
        </p:nvGrpSpPr>
        <p:grpSpPr>
          <a:xfrm>
            <a:off x="6096000" y="2438400"/>
            <a:ext cx="2301424" cy="3702470"/>
            <a:chOff x="6556467" y="2420888"/>
            <a:chExt cx="2301424" cy="3702470"/>
          </a:xfrm>
        </p:grpSpPr>
        <p:pic>
          <p:nvPicPr>
            <p:cNvPr id="17" name="Picture 1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60232" y="2420888"/>
              <a:ext cx="2197658" cy="3212976"/>
            </a:xfrm>
            <a:prstGeom prst="rect">
              <a:avLst/>
            </a:prstGeom>
          </p:spPr>
        </p:pic>
        <p:sp>
          <p:nvSpPr>
            <p:cNvPr id="18" name="TextBox 17"/>
            <p:cNvSpPr txBox="1"/>
            <p:nvPr/>
          </p:nvSpPr>
          <p:spPr>
            <a:xfrm>
              <a:off x="6556467" y="5600138"/>
              <a:ext cx="2301424" cy="523220"/>
            </a:xfrm>
            <a:prstGeom prst="rect">
              <a:avLst/>
            </a:prstGeom>
            <a:noFill/>
          </p:spPr>
          <p:txBody>
            <a:bodyPr wrap="square" rtlCol="0">
              <a:spAutoFit/>
            </a:bodyPr>
            <a:lstStyle/>
            <a:p>
              <a:pPr algn="ctr"/>
              <a:r>
                <a:rPr lang="nl-NL" sz="1400" b="1" i="1" dirty="0">
                  <a:solidFill>
                    <a:schemeClr val="tx2">
                      <a:lumMod val="75000"/>
                    </a:schemeClr>
                  </a:solidFill>
                  <a:latin typeface="+mj-lt"/>
                  <a:ea typeface="Aaux Next Medium" charset="0"/>
                  <a:cs typeface="Aaux Next Medium" charset="0"/>
                </a:rPr>
                <a:t>Solid waste intake </a:t>
              </a:r>
              <a:r>
                <a:rPr lang="nl-NL" sz="1400" b="1" i="1" dirty="0" err="1">
                  <a:solidFill>
                    <a:schemeClr val="tx2">
                      <a:lumMod val="75000"/>
                    </a:schemeClr>
                  </a:solidFill>
                  <a:latin typeface="+mj-lt"/>
                  <a:ea typeface="Aaux Next Medium" charset="0"/>
                  <a:cs typeface="Aaux Next Medium" charset="0"/>
                </a:rPr>
                <a:t>and</a:t>
              </a:r>
              <a:r>
                <a:rPr lang="nl-NL" sz="1400" b="1" i="1" dirty="0">
                  <a:solidFill>
                    <a:schemeClr val="tx2">
                      <a:lumMod val="75000"/>
                    </a:schemeClr>
                  </a:solidFill>
                  <a:latin typeface="+mj-lt"/>
                  <a:ea typeface="Aaux Next Medium" charset="0"/>
                  <a:cs typeface="Aaux Next Medium" charset="0"/>
                </a:rPr>
                <a:t> </a:t>
              </a:r>
              <a:r>
                <a:rPr lang="nl-NL" sz="1400" b="1" i="1" dirty="0" err="1">
                  <a:solidFill>
                    <a:schemeClr val="tx2">
                      <a:lumMod val="75000"/>
                    </a:schemeClr>
                  </a:solidFill>
                  <a:latin typeface="+mj-lt"/>
                  <a:ea typeface="Aaux Next Medium" charset="0"/>
                  <a:cs typeface="Aaux Next Medium" charset="0"/>
                </a:rPr>
                <a:t>sorting</a:t>
              </a:r>
              <a:endParaRPr lang="en-GB" sz="1400" b="1" i="1" dirty="0">
                <a:solidFill>
                  <a:schemeClr val="tx2">
                    <a:lumMod val="75000"/>
                  </a:schemeClr>
                </a:solidFill>
                <a:latin typeface="+mj-lt"/>
                <a:ea typeface="Aaux Next Medium" charset="0"/>
                <a:cs typeface="Aaux Next Medium" charset="0"/>
              </a:endParaRPr>
            </a:p>
          </p:txBody>
        </p:sp>
      </p:grpSp>
    </p:spTree>
    <p:extLst>
      <p:ext uri="{BB962C8B-B14F-4D97-AF65-F5344CB8AC3E}">
        <p14:creationId xmlns:p14="http://schemas.microsoft.com/office/powerpoint/2010/main" val="578183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tx2">
                    <a:lumMod val="75000"/>
                  </a:schemeClr>
                </a:solidFill>
              </a:rPr>
              <a:t>Training and Hygiene Promotion </a:t>
            </a:r>
          </a:p>
        </p:txBody>
      </p:sp>
      <p:pic>
        <p:nvPicPr>
          <p:cNvPr id="4" name="Content Placeholder 3"/>
          <p:cNvPicPr>
            <a:picLocks noGrp="1" noChangeAspect="1"/>
          </p:cNvPicPr>
          <p:nvPr>
            <p:ph idx="1"/>
          </p:nvPr>
        </p:nvPicPr>
        <p:blipFill>
          <a:blip r:embed="rId2" cstate="email">
            <a:extLst>
              <a:ext uri="{BEBA8EAE-BF5A-486C-A8C5-ECC9F3942E4B}">
                <a14:imgProps xmlns:a14="http://schemas.microsoft.com/office/drawing/2010/main">
                  <a14:imgLayer r:embed="rId3">
                    <a14:imgEffect>
                      <a14:brightnessContrast bright="55000"/>
                    </a14:imgEffect>
                  </a14:imgLayer>
                </a14:imgProps>
              </a:ext>
              <a:ext uri="{28A0092B-C50C-407E-A947-70E740481C1C}">
                <a14:useLocalDpi xmlns:a14="http://schemas.microsoft.com/office/drawing/2010/main"/>
              </a:ext>
            </a:extLst>
          </a:blip>
          <a:stretch>
            <a:fillRect/>
          </a:stretch>
        </p:blipFill>
        <p:spPr>
          <a:xfrm>
            <a:off x="228600" y="1600200"/>
            <a:ext cx="3352800" cy="205740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00600" y="1539984"/>
            <a:ext cx="3200400" cy="2122992"/>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9017" y="3962400"/>
            <a:ext cx="3382383" cy="2286000"/>
          </a:xfrm>
          <a:prstGeom prst="rect">
            <a:avLst/>
          </a:prstGeom>
        </p:spPr>
      </p:pic>
      <p:sp>
        <p:nvSpPr>
          <p:cNvPr id="7" name="TextBox 6"/>
          <p:cNvSpPr txBox="1"/>
          <p:nvPr/>
        </p:nvSpPr>
        <p:spPr>
          <a:xfrm>
            <a:off x="755576" y="3471595"/>
            <a:ext cx="2326624" cy="307777"/>
          </a:xfrm>
          <a:prstGeom prst="rect">
            <a:avLst/>
          </a:prstGeom>
          <a:noFill/>
        </p:spPr>
        <p:txBody>
          <a:bodyPr wrap="square" rtlCol="0">
            <a:spAutoFit/>
          </a:bodyPr>
          <a:lstStyle/>
          <a:p>
            <a:r>
              <a:rPr lang="en-GB" sz="1400" b="1" i="1" dirty="0">
                <a:solidFill>
                  <a:schemeClr val="tx2">
                    <a:lumMod val="75000"/>
                  </a:schemeClr>
                </a:solidFill>
              </a:rPr>
              <a:t>Training of toilet operators </a:t>
            </a:r>
          </a:p>
        </p:txBody>
      </p:sp>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89714" y="3840161"/>
            <a:ext cx="3283072" cy="2275904"/>
          </a:xfrm>
          <a:prstGeom prst="rect">
            <a:avLst/>
          </a:prstGeom>
        </p:spPr>
      </p:pic>
      <p:grpSp>
        <p:nvGrpSpPr>
          <p:cNvPr id="9" name="Group 441"/>
          <p:cNvGrpSpPr/>
          <p:nvPr/>
        </p:nvGrpSpPr>
        <p:grpSpPr>
          <a:xfrm>
            <a:off x="3463200" y="1893141"/>
            <a:ext cx="1455601" cy="1947020"/>
            <a:chOff x="0" y="0"/>
            <a:chExt cx="4263912" cy="6051475"/>
          </a:xfrm>
        </p:grpSpPr>
        <p:sp>
          <p:nvSpPr>
            <p:cNvPr id="10" name="Shape 439"/>
            <p:cNvSpPr/>
            <p:nvPr/>
          </p:nvSpPr>
          <p:spPr>
            <a:xfrm>
              <a:off x="0" y="0"/>
              <a:ext cx="4263913" cy="6051476"/>
            </a:xfrm>
            <a:prstGeom prst="rect">
              <a:avLst/>
            </a:prstGeom>
            <a:solidFill>
              <a:schemeClr val="accent4">
                <a:lumOff val="48879"/>
              </a:schemeClr>
            </a:solidFill>
            <a:ln w="12700" cap="flat">
              <a:noFill/>
              <a:miter lim="400000"/>
            </a:ln>
            <a:effectLst/>
          </p:spPr>
          <p:txBody>
            <a:bodyPr wrap="square" lIns="45719" tIns="45719" rIns="45719" bIns="45719" numCol="1" anchor="ctr">
              <a:noAutofit/>
            </a:bodyPr>
            <a:lstStyle/>
            <a:p>
              <a:endParaRPr/>
            </a:p>
          </p:txBody>
        </p:sp>
        <p:pic>
          <p:nvPicPr>
            <p:cNvPr id="11" name="image90.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0"/>
              <a:ext cx="4263913" cy="6051476"/>
            </a:xfrm>
            <a:prstGeom prst="rect">
              <a:avLst/>
            </a:prstGeom>
            <a:ln w="12700" cap="flat">
              <a:noFill/>
              <a:miter lim="400000"/>
            </a:ln>
            <a:effectLst>
              <a:outerShdw blurRad="50800" dist="18000" dir="5400000" rotWithShape="0">
                <a:srgbClr val="000000">
                  <a:alpha val="40000"/>
                </a:srgbClr>
              </a:outerShdw>
            </a:effectLst>
          </p:spPr>
        </p:pic>
      </p:grpSp>
      <p:grpSp>
        <p:nvGrpSpPr>
          <p:cNvPr id="12" name="Group 444"/>
          <p:cNvGrpSpPr/>
          <p:nvPr/>
        </p:nvGrpSpPr>
        <p:grpSpPr>
          <a:xfrm>
            <a:off x="3463200" y="4055423"/>
            <a:ext cx="1512168" cy="1947020"/>
            <a:chOff x="0" y="0"/>
            <a:chExt cx="4248472" cy="6019343"/>
          </a:xfrm>
        </p:grpSpPr>
        <p:sp>
          <p:nvSpPr>
            <p:cNvPr id="13" name="Shape 442"/>
            <p:cNvSpPr/>
            <p:nvPr/>
          </p:nvSpPr>
          <p:spPr>
            <a:xfrm>
              <a:off x="0" y="0"/>
              <a:ext cx="4248473" cy="6019344"/>
            </a:xfrm>
            <a:prstGeom prst="rect">
              <a:avLst/>
            </a:prstGeom>
            <a:solidFill>
              <a:schemeClr val="accent4">
                <a:lumOff val="48879"/>
              </a:schemeClr>
            </a:solidFill>
            <a:ln w="12700" cap="flat">
              <a:noFill/>
              <a:miter lim="400000"/>
            </a:ln>
            <a:effectLst/>
          </p:spPr>
          <p:txBody>
            <a:bodyPr wrap="square" lIns="45719" tIns="45719" rIns="45719" bIns="45719" numCol="1" anchor="ctr">
              <a:noAutofit/>
            </a:bodyPr>
            <a:lstStyle/>
            <a:p>
              <a:endParaRPr/>
            </a:p>
          </p:txBody>
        </p:sp>
        <p:pic>
          <p:nvPicPr>
            <p:cNvPr id="14" name="image91.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0"/>
              <a:ext cx="4248473" cy="6019344"/>
            </a:xfrm>
            <a:prstGeom prst="rect">
              <a:avLst/>
            </a:prstGeom>
            <a:ln w="12700" cap="flat">
              <a:noFill/>
              <a:miter lim="400000"/>
            </a:ln>
            <a:effectLst>
              <a:outerShdw blurRad="50800" dist="18000" dir="5400000" rotWithShape="0">
                <a:srgbClr val="000000">
                  <a:alpha val="40000"/>
                </a:srgbClr>
              </a:outerShdw>
            </a:effectLst>
          </p:spPr>
        </p:pic>
      </p:grpSp>
      <p:sp>
        <p:nvSpPr>
          <p:cNvPr id="16" name="TextBox 15"/>
          <p:cNvSpPr txBox="1"/>
          <p:nvPr/>
        </p:nvSpPr>
        <p:spPr>
          <a:xfrm>
            <a:off x="5071200" y="3598836"/>
            <a:ext cx="3168351" cy="307777"/>
          </a:xfrm>
          <a:prstGeom prst="rect">
            <a:avLst/>
          </a:prstGeom>
          <a:noFill/>
        </p:spPr>
        <p:txBody>
          <a:bodyPr wrap="square" rtlCol="0">
            <a:spAutoFit/>
          </a:bodyPr>
          <a:lstStyle/>
          <a:p>
            <a:r>
              <a:rPr lang="en-GB" sz="1400" b="1" i="1" dirty="0">
                <a:solidFill>
                  <a:schemeClr val="accent1">
                    <a:lumMod val="50000"/>
                  </a:schemeClr>
                </a:solidFill>
              </a:rPr>
              <a:t>Training of Vendors </a:t>
            </a:r>
          </a:p>
        </p:txBody>
      </p:sp>
      <p:sp>
        <p:nvSpPr>
          <p:cNvPr id="17" name="TextBox 16"/>
          <p:cNvSpPr txBox="1"/>
          <p:nvPr/>
        </p:nvSpPr>
        <p:spPr>
          <a:xfrm>
            <a:off x="457200" y="6230734"/>
            <a:ext cx="3388807" cy="307777"/>
          </a:xfrm>
          <a:prstGeom prst="rect">
            <a:avLst/>
          </a:prstGeom>
          <a:noFill/>
        </p:spPr>
        <p:txBody>
          <a:bodyPr wrap="square" rtlCol="0">
            <a:spAutoFit/>
          </a:bodyPr>
          <a:lstStyle/>
          <a:p>
            <a:r>
              <a:rPr lang="nl-NL" sz="1400" b="1" i="1" dirty="0" err="1">
                <a:solidFill>
                  <a:schemeClr val="tx2">
                    <a:lumMod val="75000"/>
                  </a:schemeClr>
                </a:solidFill>
                <a:ea typeface="Aaux Next Medium" charset="0"/>
                <a:cs typeface="Aaux Next Medium" charset="0"/>
              </a:rPr>
              <a:t>Hygiene</a:t>
            </a:r>
            <a:r>
              <a:rPr lang="nl-NL" sz="1400" b="1" i="1" dirty="0">
                <a:solidFill>
                  <a:schemeClr val="tx2">
                    <a:lumMod val="75000"/>
                  </a:schemeClr>
                </a:solidFill>
                <a:ea typeface="Aaux Next Medium" charset="0"/>
                <a:cs typeface="Aaux Next Medium" charset="0"/>
              </a:rPr>
              <a:t> promotion market </a:t>
            </a:r>
            <a:r>
              <a:rPr lang="nl-NL" sz="1400" b="1" i="1" dirty="0" err="1">
                <a:solidFill>
                  <a:schemeClr val="tx2">
                    <a:lumMod val="75000"/>
                  </a:schemeClr>
                </a:solidFill>
                <a:ea typeface="Aaux Next Medium" charset="0"/>
                <a:cs typeface="Aaux Next Medium" charset="0"/>
              </a:rPr>
              <a:t>queens</a:t>
            </a:r>
            <a:endParaRPr lang="en-GB" sz="1400" b="1" i="1" dirty="0">
              <a:solidFill>
                <a:schemeClr val="tx2">
                  <a:lumMod val="75000"/>
                </a:schemeClr>
              </a:solidFill>
              <a:ea typeface="Aaux Next Medium" charset="0"/>
              <a:cs typeface="Aaux Next Medium" charset="0"/>
            </a:endParaRPr>
          </a:p>
        </p:txBody>
      </p:sp>
      <p:sp>
        <p:nvSpPr>
          <p:cNvPr id="18" name="TextBox 17"/>
          <p:cNvSpPr txBox="1"/>
          <p:nvPr/>
        </p:nvSpPr>
        <p:spPr>
          <a:xfrm>
            <a:off x="4975368" y="6116065"/>
            <a:ext cx="3168351" cy="307777"/>
          </a:xfrm>
          <a:prstGeom prst="rect">
            <a:avLst/>
          </a:prstGeom>
          <a:noFill/>
        </p:spPr>
        <p:txBody>
          <a:bodyPr wrap="square" rtlCol="0">
            <a:spAutoFit/>
          </a:bodyPr>
          <a:lstStyle/>
          <a:p>
            <a:r>
              <a:rPr lang="nl-NL" sz="1400" b="1" i="1" dirty="0">
                <a:solidFill>
                  <a:schemeClr val="tx2">
                    <a:lumMod val="75000"/>
                  </a:schemeClr>
                </a:solidFill>
                <a:latin typeface="Aaux Next Medium" charset="0"/>
                <a:ea typeface="Aaux Next Medium" charset="0"/>
                <a:cs typeface="Aaux Next Medium" charset="0"/>
              </a:rPr>
              <a:t>Training of operations </a:t>
            </a:r>
            <a:r>
              <a:rPr lang="nl-NL" sz="1400" b="1" i="1" dirty="0" err="1">
                <a:solidFill>
                  <a:schemeClr val="tx2">
                    <a:lumMod val="75000"/>
                  </a:schemeClr>
                </a:solidFill>
                <a:latin typeface="Aaux Next Medium" charset="0"/>
                <a:ea typeface="Aaux Next Medium" charset="0"/>
                <a:cs typeface="Aaux Next Medium" charset="0"/>
              </a:rPr>
              <a:t>by</a:t>
            </a:r>
            <a:r>
              <a:rPr lang="nl-NL" sz="1400" b="1" i="1" dirty="0">
                <a:solidFill>
                  <a:schemeClr val="tx2">
                    <a:lumMod val="75000"/>
                  </a:schemeClr>
                </a:solidFill>
                <a:latin typeface="Aaux Next Medium" charset="0"/>
                <a:ea typeface="Aaux Next Medium" charset="0"/>
                <a:cs typeface="Aaux Next Medium" charset="0"/>
              </a:rPr>
              <a:t> Waternet</a:t>
            </a:r>
            <a:endParaRPr lang="en-GB" sz="1400" b="1" i="1" dirty="0">
              <a:solidFill>
                <a:schemeClr val="tx2">
                  <a:lumMod val="75000"/>
                </a:schemeClr>
              </a:solidFill>
              <a:latin typeface="Aaux Next Medium" charset="0"/>
              <a:ea typeface="Aaux Next Medium" charset="0"/>
              <a:cs typeface="Aaux Next Medium" charset="0"/>
            </a:endParaRPr>
          </a:p>
        </p:txBody>
      </p:sp>
    </p:spTree>
    <p:extLst>
      <p:ext uri="{BB962C8B-B14F-4D97-AF65-F5344CB8AC3E}">
        <p14:creationId xmlns:p14="http://schemas.microsoft.com/office/powerpoint/2010/main" val="4133985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91757"/>
            <a:ext cx="7924800" cy="1143000"/>
          </a:xfrm>
        </p:spPr>
        <p:txBody>
          <a:bodyPr>
            <a:normAutofit fontScale="90000"/>
          </a:bodyPr>
          <a:lstStyle/>
          <a:p>
            <a:r>
              <a:rPr lang="en-GB" sz="4000" dirty="0">
                <a:solidFill>
                  <a:schemeClr val="tx2">
                    <a:lumMod val="75000"/>
                  </a:schemeClr>
                </a:solidFill>
                <a:latin typeface="+mn-lt"/>
                <a:ea typeface="Aaux Next Medium" charset="0"/>
                <a:cs typeface="Aaux Next Medium" charset="0"/>
              </a:rPr>
              <a:t>Office, Knowledge Centre and Laboratory </a:t>
            </a:r>
            <a:r>
              <a:rPr lang="en-GB" dirty="0">
                <a:solidFill>
                  <a:schemeClr val="tx2">
                    <a:lumMod val="75000"/>
                  </a:schemeClr>
                </a:solidFill>
                <a:latin typeface="+mn-lt"/>
                <a:ea typeface="Aaux Next Medium" charset="0"/>
                <a:cs typeface="Aaux Next Medium" charset="0"/>
              </a:rPr>
              <a:t/>
            </a:r>
            <a:br>
              <a:rPr lang="en-GB" dirty="0">
                <a:solidFill>
                  <a:schemeClr val="tx2">
                    <a:lumMod val="75000"/>
                  </a:schemeClr>
                </a:solidFill>
                <a:latin typeface="+mn-lt"/>
                <a:ea typeface="Aaux Next Medium" charset="0"/>
                <a:cs typeface="Aaux Next Medium" charset="0"/>
              </a:rPr>
            </a:br>
            <a:endParaRPr lang="en-GB" dirty="0">
              <a:solidFill>
                <a:schemeClr val="tx2">
                  <a:lumMod val="75000"/>
                </a:schemeClr>
              </a:solidFill>
              <a:latin typeface="+mn-lt"/>
            </a:endParaRP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85800" y="1219200"/>
            <a:ext cx="3429000" cy="2209800"/>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48200" y="1143000"/>
            <a:ext cx="3876230" cy="228600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76400" y="3802091"/>
            <a:ext cx="5487353" cy="2090163"/>
          </a:xfrm>
          <a:prstGeom prst="rect">
            <a:avLst/>
          </a:prstGeom>
        </p:spPr>
      </p:pic>
      <p:sp>
        <p:nvSpPr>
          <p:cNvPr id="7" name="TextBox 6"/>
          <p:cNvSpPr txBox="1"/>
          <p:nvPr/>
        </p:nvSpPr>
        <p:spPr>
          <a:xfrm>
            <a:off x="685800" y="3419950"/>
            <a:ext cx="3581400" cy="307777"/>
          </a:xfrm>
          <a:prstGeom prst="rect">
            <a:avLst/>
          </a:prstGeom>
          <a:noFill/>
        </p:spPr>
        <p:txBody>
          <a:bodyPr wrap="square" rtlCol="0">
            <a:spAutoFit/>
          </a:bodyPr>
          <a:lstStyle/>
          <a:p>
            <a:r>
              <a:rPr lang="nl-NL" sz="1400" b="1" i="1" dirty="0">
                <a:solidFill>
                  <a:schemeClr val="tx2">
                    <a:lumMod val="75000"/>
                  </a:schemeClr>
                </a:solidFill>
                <a:ea typeface="Aaux Next Medium" charset="0"/>
                <a:cs typeface="Aaux Next Medium" charset="0"/>
              </a:rPr>
              <a:t>New </a:t>
            </a:r>
            <a:r>
              <a:rPr lang="nl-NL" sz="1400" b="1" i="1" dirty="0" err="1">
                <a:solidFill>
                  <a:schemeClr val="tx2">
                    <a:lumMod val="75000"/>
                  </a:schemeClr>
                </a:solidFill>
                <a:ea typeface="Aaux Next Medium" charset="0"/>
                <a:cs typeface="Aaux Next Medium" charset="0"/>
              </a:rPr>
              <a:t>solar</a:t>
            </a:r>
            <a:r>
              <a:rPr lang="nl-NL" sz="1400" b="1" i="1" dirty="0">
                <a:solidFill>
                  <a:schemeClr val="tx2">
                    <a:lumMod val="75000"/>
                  </a:schemeClr>
                </a:solidFill>
                <a:ea typeface="Aaux Next Medium" charset="0"/>
                <a:cs typeface="Aaux Next Medium" charset="0"/>
              </a:rPr>
              <a:t> panels at office 3.5 kWh (peak) </a:t>
            </a:r>
            <a:endParaRPr lang="en-GB" sz="1400" b="1" i="1" dirty="0">
              <a:solidFill>
                <a:schemeClr val="tx2">
                  <a:lumMod val="75000"/>
                </a:schemeClr>
              </a:solidFill>
              <a:ea typeface="Aaux Next Medium" charset="0"/>
              <a:cs typeface="Aaux Next Medium" charset="0"/>
            </a:endParaRPr>
          </a:p>
        </p:txBody>
      </p:sp>
      <p:sp>
        <p:nvSpPr>
          <p:cNvPr id="8" name="TextBox 7"/>
          <p:cNvSpPr txBox="1"/>
          <p:nvPr/>
        </p:nvSpPr>
        <p:spPr>
          <a:xfrm>
            <a:off x="4914900" y="3364983"/>
            <a:ext cx="3609530" cy="383977"/>
          </a:xfrm>
          <a:prstGeom prst="rect">
            <a:avLst/>
          </a:prstGeom>
          <a:noFill/>
        </p:spPr>
        <p:txBody>
          <a:bodyPr wrap="square" rtlCol="0">
            <a:spAutoFit/>
          </a:bodyPr>
          <a:lstStyle/>
          <a:p>
            <a:pPr algn="ctr"/>
            <a:r>
              <a:rPr lang="nl-NL" sz="1400" b="1" i="1" dirty="0">
                <a:solidFill>
                  <a:schemeClr val="tx2">
                    <a:lumMod val="75000"/>
                  </a:schemeClr>
                </a:solidFill>
                <a:ea typeface="Aaux Next Medium" charset="0"/>
                <a:cs typeface="Aaux Next Medium" charset="0"/>
              </a:rPr>
              <a:t>Landscaping</a:t>
            </a:r>
            <a:r>
              <a:rPr lang="nl-NL" b="1" i="1" dirty="0">
                <a:solidFill>
                  <a:schemeClr val="tx2">
                    <a:lumMod val="75000"/>
                  </a:schemeClr>
                </a:solidFill>
                <a:ea typeface="Aaux Next Medium" charset="0"/>
                <a:cs typeface="Aaux Next Medium" charset="0"/>
              </a:rPr>
              <a:t> </a:t>
            </a:r>
            <a:r>
              <a:rPr lang="nl-NL" sz="1400" b="1" i="1" dirty="0">
                <a:solidFill>
                  <a:schemeClr val="tx2">
                    <a:lumMod val="75000"/>
                  </a:schemeClr>
                </a:solidFill>
                <a:ea typeface="Aaux Next Medium" charset="0"/>
                <a:cs typeface="Aaux Next Medium" charset="0"/>
              </a:rPr>
              <a:t>front</a:t>
            </a:r>
            <a:r>
              <a:rPr lang="nl-NL" b="1" i="1" dirty="0">
                <a:solidFill>
                  <a:schemeClr val="tx2">
                    <a:lumMod val="75000"/>
                  </a:schemeClr>
                </a:solidFill>
                <a:ea typeface="Aaux Next Medium" charset="0"/>
                <a:cs typeface="Aaux Next Medium" charset="0"/>
              </a:rPr>
              <a:t> </a:t>
            </a:r>
            <a:r>
              <a:rPr lang="nl-NL" sz="1400" b="1" i="1" dirty="0">
                <a:solidFill>
                  <a:schemeClr val="tx2">
                    <a:lumMod val="75000"/>
                  </a:schemeClr>
                </a:solidFill>
                <a:ea typeface="Aaux Next Medium" charset="0"/>
                <a:cs typeface="Aaux Next Medium" charset="0"/>
              </a:rPr>
              <a:t>office</a:t>
            </a:r>
            <a:endParaRPr lang="en-GB" sz="1400" b="1" i="1" dirty="0">
              <a:solidFill>
                <a:schemeClr val="tx2">
                  <a:lumMod val="75000"/>
                </a:schemeClr>
              </a:solidFill>
              <a:ea typeface="Aaux Next Medium" charset="0"/>
              <a:cs typeface="Aaux Next Medium" charset="0"/>
            </a:endParaRPr>
          </a:p>
        </p:txBody>
      </p:sp>
      <p:sp>
        <p:nvSpPr>
          <p:cNvPr id="9" name="TextBox 8"/>
          <p:cNvSpPr txBox="1"/>
          <p:nvPr/>
        </p:nvSpPr>
        <p:spPr>
          <a:xfrm>
            <a:off x="1846591" y="5877794"/>
            <a:ext cx="4536418" cy="307777"/>
          </a:xfrm>
          <a:prstGeom prst="rect">
            <a:avLst/>
          </a:prstGeom>
          <a:noFill/>
        </p:spPr>
        <p:txBody>
          <a:bodyPr wrap="square" rtlCol="0">
            <a:spAutoFit/>
          </a:bodyPr>
          <a:lstStyle/>
          <a:p>
            <a:pPr algn="ctr"/>
            <a:r>
              <a:rPr lang="nl-NL" sz="1400" b="1" i="1" dirty="0">
                <a:solidFill>
                  <a:schemeClr val="tx2">
                    <a:lumMod val="75000"/>
                  </a:schemeClr>
                </a:solidFill>
                <a:ea typeface="Aaux Next Medium" charset="0"/>
                <a:cs typeface="Aaux Next Medium" charset="0"/>
              </a:rPr>
              <a:t>Compost storage, </a:t>
            </a:r>
            <a:r>
              <a:rPr lang="nl-NL" sz="1400" b="1" i="1" dirty="0" err="1">
                <a:solidFill>
                  <a:schemeClr val="tx2">
                    <a:lumMod val="75000"/>
                  </a:schemeClr>
                </a:solidFill>
                <a:ea typeface="Aaux Next Medium" charset="0"/>
                <a:cs typeface="Aaux Next Medium" charset="0"/>
              </a:rPr>
              <a:t>greenhouse</a:t>
            </a:r>
            <a:r>
              <a:rPr lang="nl-NL" sz="1400" b="1" i="1" dirty="0">
                <a:solidFill>
                  <a:schemeClr val="tx2">
                    <a:lumMod val="75000"/>
                  </a:schemeClr>
                </a:solidFill>
                <a:ea typeface="Aaux Next Medium" charset="0"/>
                <a:cs typeface="Aaux Next Medium" charset="0"/>
              </a:rPr>
              <a:t> </a:t>
            </a:r>
            <a:r>
              <a:rPr lang="nl-NL" sz="1400" b="1" i="1" dirty="0" err="1">
                <a:solidFill>
                  <a:schemeClr val="tx2">
                    <a:lumMod val="75000"/>
                  </a:schemeClr>
                </a:solidFill>
                <a:ea typeface="Aaux Next Medium" charset="0"/>
                <a:cs typeface="Aaux Next Medium" charset="0"/>
              </a:rPr>
              <a:t>and</a:t>
            </a:r>
            <a:r>
              <a:rPr lang="nl-NL" sz="1400" b="1" i="1" dirty="0">
                <a:solidFill>
                  <a:schemeClr val="tx2">
                    <a:lumMod val="75000"/>
                  </a:schemeClr>
                </a:solidFill>
                <a:ea typeface="Aaux Next Medium" charset="0"/>
                <a:cs typeface="Aaux Next Medium" charset="0"/>
              </a:rPr>
              <a:t> </a:t>
            </a:r>
            <a:r>
              <a:rPr lang="nl-NL" sz="1400" b="1" i="1" dirty="0" err="1">
                <a:solidFill>
                  <a:schemeClr val="tx2">
                    <a:lumMod val="75000"/>
                  </a:schemeClr>
                </a:solidFill>
                <a:ea typeface="Aaux Next Medium" charset="0"/>
                <a:cs typeface="Aaux Next Medium" charset="0"/>
              </a:rPr>
              <a:t>knowledge</a:t>
            </a:r>
            <a:r>
              <a:rPr lang="nl-NL" sz="1400" b="1" i="1" dirty="0">
                <a:solidFill>
                  <a:schemeClr val="tx2">
                    <a:lumMod val="75000"/>
                  </a:schemeClr>
                </a:solidFill>
                <a:ea typeface="Aaux Next Medium" charset="0"/>
                <a:cs typeface="Aaux Next Medium" charset="0"/>
              </a:rPr>
              <a:t> </a:t>
            </a:r>
            <a:r>
              <a:rPr lang="nl-NL" sz="1400" b="1" i="1" dirty="0" err="1">
                <a:solidFill>
                  <a:schemeClr val="tx2">
                    <a:lumMod val="75000"/>
                  </a:schemeClr>
                </a:solidFill>
                <a:ea typeface="Aaux Next Medium" charset="0"/>
                <a:cs typeface="Aaux Next Medium" charset="0"/>
              </a:rPr>
              <a:t>centre</a:t>
            </a:r>
            <a:endParaRPr lang="en-GB" sz="1400" b="1" i="1" dirty="0">
              <a:solidFill>
                <a:schemeClr val="tx2">
                  <a:lumMod val="75000"/>
                </a:schemeClr>
              </a:solidFill>
              <a:ea typeface="Aaux Next Medium" charset="0"/>
              <a:cs typeface="Aaux Next Medium" charset="0"/>
            </a:endParaRPr>
          </a:p>
        </p:txBody>
      </p:sp>
    </p:spTree>
    <p:extLst>
      <p:ext uri="{BB962C8B-B14F-4D97-AF65-F5344CB8AC3E}">
        <p14:creationId xmlns:p14="http://schemas.microsoft.com/office/powerpoint/2010/main" val="2140772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First Invoice from the sale of Electricity</a:t>
            </a:r>
          </a:p>
        </p:txBody>
      </p:sp>
      <p:pic>
        <p:nvPicPr>
          <p:cNvPr id="4" name="Content Placeholder 3"/>
          <p:cNvPicPr>
            <a:picLocks noGrp="1" noChangeAspect="1"/>
          </p:cNvPicPr>
          <p:nvPr>
            <p:ph idx="1"/>
          </p:nvPr>
        </p:nvPicPr>
        <p:blipFill>
          <a:blip r:embed="rId2"/>
          <a:stretch>
            <a:fillRect/>
          </a:stretch>
        </p:blipFill>
        <p:spPr>
          <a:xfrm>
            <a:off x="914400" y="1295400"/>
            <a:ext cx="7086600" cy="4876800"/>
          </a:xfrm>
          <a:prstGeom prst="rect">
            <a:avLst/>
          </a:prstGeom>
        </p:spPr>
      </p:pic>
      <p:sp>
        <p:nvSpPr>
          <p:cNvPr id="6" name="Oval 5"/>
          <p:cNvSpPr/>
          <p:nvPr/>
        </p:nvSpPr>
        <p:spPr>
          <a:xfrm>
            <a:off x="6934200" y="5715000"/>
            <a:ext cx="14478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83317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tx2">
                    <a:lumMod val="75000"/>
                  </a:schemeClr>
                </a:solidFill>
              </a:rPr>
              <a:t>Lessons Learnt so far</a:t>
            </a:r>
          </a:p>
        </p:txBody>
      </p:sp>
      <p:sp>
        <p:nvSpPr>
          <p:cNvPr id="3" name="Content Placeholder 2"/>
          <p:cNvSpPr>
            <a:spLocks noGrp="1"/>
          </p:cNvSpPr>
          <p:nvPr>
            <p:ph idx="1"/>
          </p:nvPr>
        </p:nvSpPr>
        <p:spPr/>
        <p:txBody>
          <a:bodyPr>
            <a:normAutofit lnSpcReduction="10000"/>
          </a:bodyPr>
          <a:lstStyle/>
          <a:p>
            <a:pPr marL="457200" indent="-457200"/>
            <a:r>
              <a:rPr lang="en-GB" dirty="0">
                <a:solidFill>
                  <a:schemeClr val="tx2">
                    <a:lumMod val="75000"/>
                  </a:schemeClr>
                </a:solidFill>
              </a:rPr>
              <a:t>A huge in-balance between demand and supply </a:t>
            </a:r>
          </a:p>
          <a:p>
            <a:pPr marL="457200" indent="-457200"/>
            <a:r>
              <a:rPr lang="en-GB" dirty="0">
                <a:solidFill>
                  <a:schemeClr val="tx2">
                    <a:lumMod val="75000"/>
                  </a:schemeClr>
                </a:solidFill>
              </a:rPr>
              <a:t>Obstacles to scaling up</a:t>
            </a:r>
          </a:p>
          <a:p>
            <a:pPr marL="457200" indent="-457200"/>
            <a:r>
              <a:rPr lang="en-GB" dirty="0">
                <a:solidFill>
                  <a:schemeClr val="tx2">
                    <a:lumMod val="75000"/>
                  </a:schemeClr>
                </a:solidFill>
              </a:rPr>
              <a:t>Very limited funding options for municipalities </a:t>
            </a:r>
          </a:p>
          <a:p>
            <a:pPr marL="457200" indent="-457200"/>
            <a:r>
              <a:rPr lang="en-GB" dirty="0">
                <a:solidFill>
                  <a:schemeClr val="tx2">
                    <a:lumMod val="75000"/>
                  </a:schemeClr>
                </a:solidFill>
              </a:rPr>
              <a:t>Need for tangible political commitment</a:t>
            </a:r>
          </a:p>
          <a:p>
            <a:pPr marL="457200" indent="-457200"/>
            <a:r>
              <a:rPr lang="en-GB" dirty="0">
                <a:solidFill>
                  <a:schemeClr val="tx2">
                    <a:lumMod val="75000"/>
                  </a:schemeClr>
                </a:solidFill>
              </a:rPr>
              <a:t>Increased community engagement is key</a:t>
            </a:r>
          </a:p>
          <a:p>
            <a:pPr marL="457200" indent="-457200"/>
            <a:r>
              <a:rPr lang="en-GB" dirty="0">
                <a:solidFill>
                  <a:schemeClr val="tx2">
                    <a:lumMod val="75000"/>
                  </a:schemeClr>
                </a:solidFill>
              </a:rPr>
              <a:t>Management of people’s expectations. </a:t>
            </a:r>
          </a:p>
          <a:p>
            <a:endParaRPr lang="en-GB" dirty="0">
              <a:solidFill>
                <a:schemeClr val="tx2">
                  <a:lumMod val="75000"/>
                </a:schemeClr>
              </a:solidFill>
            </a:endParaRPr>
          </a:p>
        </p:txBody>
      </p:sp>
    </p:spTree>
    <p:extLst>
      <p:ext uri="{BB962C8B-B14F-4D97-AF65-F5344CB8AC3E}">
        <p14:creationId xmlns:p14="http://schemas.microsoft.com/office/powerpoint/2010/main" val="3953025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Roll-Out Strategy 2017-2023</a:t>
            </a:r>
          </a:p>
        </p:txBody>
      </p:sp>
      <p:sp>
        <p:nvSpPr>
          <p:cNvPr id="3" name="Content Placeholder 2"/>
          <p:cNvSpPr>
            <a:spLocks noGrp="1"/>
          </p:cNvSpPr>
          <p:nvPr>
            <p:ph idx="1"/>
          </p:nvPr>
        </p:nvSpPr>
        <p:spPr/>
        <p:txBody>
          <a:bodyPr/>
          <a:lstStyle/>
          <a:p>
            <a:pPr>
              <a:buFont typeface="Arial" charset="0"/>
              <a:buChar char="•"/>
            </a:pPr>
            <a:r>
              <a:rPr lang="en-GB" sz="2000" dirty="0"/>
              <a:t>Demo factory </a:t>
            </a:r>
            <a:r>
              <a:rPr lang="en-GB" sz="2000" dirty="0" err="1"/>
              <a:t>Ashaiman</a:t>
            </a:r>
            <a:r>
              <a:rPr lang="en-GB" sz="2000" dirty="0"/>
              <a:t> break-even 2017</a:t>
            </a:r>
          </a:p>
          <a:p>
            <a:pPr>
              <a:buFont typeface="Arial" charset="0"/>
              <a:buChar char="•"/>
            </a:pPr>
            <a:r>
              <a:rPr lang="en-GB" sz="2000" dirty="0"/>
              <a:t>License model with support services</a:t>
            </a:r>
          </a:p>
          <a:p>
            <a:pPr>
              <a:buFont typeface="Arial" charset="0"/>
              <a:buChar char="•"/>
            </a:pPr>
            <a:r>
              <a:rPr lang="en-GB" sz="2000" dirty="0"/>
              <a:t>Packaging (model and finance)</a:t>
            </a:r>
          </a:p>
          <a:p>
            <a:pPr>
              <a:buFont typeface="Arial" charset="0"/>
              <a:buChar char="•"/>
            </a:pPr>
            <a:r>
              <a:rPr lang="en-GB" sz="2000" dirty="0"/>
              <a:t>Policy advocacy new markets</a:t>
            </a:r>
          </a:p>
          <a:p>
            <a:pPr>
              <a:buFont typeface="Arial" charset="0"/>
              <a:buChar char="•"/>
            </a:pPr>
            <a:r>
              <a:rPr lang="en-GB" sz="2000" dirty="0"/>
              <a:t>Partnerships for roll out</a:t>
            </a:r>
          </a:p>
          <a:p>
            <a:pPr>
              <a:buFont typeface="Arial" charset="0"/>
              <a:buChar char="•"/>
            </a:pPr>
            <a:r>
              <a:rPr lang="en-GB" sz="2000" dirty="0"/>
              <a:t>End game in 2023:</a:t>
            </a:r>
          </a:p>
          <a:p>
            <a:pPr marL="914400" lvl="1" indent="-457200">
              <a:buFont typeface="Wingdings" charset="2"/>
              <a:buChar char="Ø"/>
            </a:pPr>
            <a:r>
              <a:rPr lang="en-GB" dirty="0"/>
              <a:t>8 factories (Ghana and abroad)</a:t>
            </a:r>
          </a:p>
          <a:p>
            <a:pPr marL="914400" lvl="1" indent="-457200">
              <a:buFont typeface="Wingdings" charset="2"/>
              <a:buChar char="Ø"/>
            </a:pPr>
            <a:r>
              <a:rPr lang="en-GB" dirty="0"/>
              <a:t>1,200,000 people impact</a:t>
            </a:r>
          </a:p>
          <a:p>
            <a:endParaRPr lang="en-GB" dirty="0"/>
          </a:p>
        </p:txBody>
      </p:sp>
      <p:pic>
        <p:nvPicPr>
          <p:cNvPr id="4" name="Picture 3"/>
          <p:cNvPicPr>
            <a:picLocks noChangeAspect="1"/>
          </p:cNvPicPr>
          <p:nvPr/>
        </p:nvPicPr>
        <p:blipFill>
          <a:blip r:embed="rId2"/>
          <a:stretch>
            <a:fillRect/>
          </a:stretch>
        </p:blipFill>
        <p:spPr>
          <a:xfrm>
            <a:off x="6248400" y="1143000"/>
            <a:ext cx="1765300" cy="4754562"/>
          </a:xfrm>
          <a:prstGeom prst="rect">
            <a:avLst/>
          </a:prstGeom>
        </p:spPr>
      </p:pic>
    </p:spTree>
    <p:extLst>
      <p:ext uri="{BB962C8B-B14F-4D97-AF65-F5344CB8AC3E}">
        <p14:creationId xmlns:p14="http://schemas.microsoft.com/office/powerpoint/2010/main" val="682848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Business Model</a:t>
            </a:r>
          </a:p>
        </p:txBody>
      </p:sp>
      <p:sp>
        <p:nvSpPr>
          <p:cNvPr id="3" name="Content Placeholder 2"/>
          <p:cNvSpPr>
            <a:spLocks noGrp="1"/>
          </p:cNvSpPr>
          <p:nvPr>
            <p:ph idx="1"/>
          </p:nvPr>
        </p:nvSpPr>
        <p:spPr/>
        <p:txBody>
          <a:bodyPr/>
          <a:lstStyle/>
          <a:p>
            <a:pPr marL="0" indent="0"/>
            <a:r>
              <a:rPr lang="en-GB" sz="2400" dirty="0"/>
              <a:t>Revenues:</a:t>
            </a:r>
          </a:p>
          <a:p>
            <a:pPr marL="857250" lvl="1" indent="-457200">
              <a:buFont typeface="+mj-lt"/>
              <a:buAutoNum type="arabicPeriod"/>
            </a:pPr>
            <a:r>
              <a:rPr lang="en-GB" sz="2000" dirty="0"/>
              <a:t>Sell turn-key projects</a:t>
            </a:r>
          </a:p>
          <a:p>
            <a:pPr marL="857250" lvl="1" indent="-457200">
              <a:buFont typeface="+mj-lt"/>
              <a:buAutoNum type="arabicPeriod"/>
            </a:pPr>
            <a:r>
              <a:rPr lang="en-GB" sz="2000" dirty="0"/>
              <a:t>License fee operations</a:t>
            </a:r>
          </a:p>
          <a:p>
            <a:pPr marL="457200" indent="-457200">
              <a:buFont typeface="Arial" charset="0"/>
              <a:buChar char="•"/>
            </a:pPr>
            <a:endParaRPr lang="en-GB" sz="2400" dirty="0"/>
          </a:p>
          <a:p>
            <a:pPr marL="0" indent="0"/>
            <a:r>
              <a:rPr lang="en-GB" sz="2400" dirty="0"/>
              <a:t>Services to turn-key:</a:t>
            </a:r>
          </a:p>
          <a:p>
            <a:pPr marL="857250" lvl="1" indent="-457200">
              <a:buFont typeface="Arial" charset="0"/>
              <a:buChar char="•"/>
            </a:pPr>
            <a:r>
              <a:rPr lang="en-GB" sz="2000" dirty="0"/>
              <a:t>Local partnerships</a:t>
            </a:r>
          </a:p>
          <a:p>
            <a:pPr marL="857250" lvl="1" indent="-457200">
              <a:buFont typeface="Arial" charset="0"/>
              <a:buChar char="•"/>
            </a:pPr>
            <a:r>
              <a:rPr lang="en-GB" sz="2000" dirty="0"/>
              <a:t>Design and Build</a:t>
            </a:r>
          </a:p>
          <a:p>
            <a:pPr marL="857250" lvl="1" indent="-457200">
              <a:buFont typeface="Arial" charset="0"/>
              <a:buChar char="•"/>
            </a:pPr>
            <a:r>
              <a:rPr lang="en-GB" sz="2000" dirty="0"/>
              <a:t>Training/capacity building</a:t>
            </a:r>
          </a:p>
          <a:p>
            <a:pPr marL="857250" lvl="1" indent="-457200">
              <a:buFont typeface="Arial" charset="0"/>
              <a:buChar char="•"/>
            </a:pPr>
            <a:r>
              <a:rPr lang="en-GB" sz="2000" dirty="0"/>
              <a:t>Sales channels</a:t>
            </a:r>
          </a:p>
          <a:p>
            <a:pPr marL="857250" lvl="1" indent="-457200">
              <a:buFont typeface="Arial" charset="0"/>
              <a:buChar char="•"/>
            </a:pPr>
            <a:r>
              <a:rPr lang="en-GB" sz="2000" dirty="0"/>
              <a:t>Remote monitoring</a:t>
            </a:r>
          </a:p>
          <a:p>
            <a:endParaRPr lang="en-GB" dirty="0"/>
          </a:p>
        </p:txBody>
      </p:sp>
      <p:pic>
        <p:nvPicPr>
          <p:cNvPr id="4" name="Picture 3"/>
          <p:cNvPicPr>
            <a:picLocks noChangeAspect="1"/>
          </p:cNvPicPr>
          <p:nvPr/>
        </p:nvPicPr>
        <p:blipFill>
          <a:blip r:embed="rId2"/>
          <a:stretch>
            <a:fillRect/>
          </a:stretch>
        </p:blipFill>
        <p:spPr>
          <a:xfrm>
            <a:off x="4114800" y="2133600"/>
            <a:ext cx="4953000" cy="3657600"/>
          </a:xfrm>
          <a:prstGeom prst="rect">
            <a:avLst/>
          </a:prstGeom>
        </p:spPr>
      </p:pic>
    </p:spTree>
    <p:extLst>
      <p:ext uri="{BB962C8B-B14F-4D97-AF65-F5344CB8AC3E}">
        <p14:creationId xmlns:p14="http://schemas.microsoft.com/office/powerpoint/2010/main" val="2504209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543800" cy="1143000"/>
          </a:xfrm>
        </p:spPr>
        <p:txBody>
          <a:bodyPr>
            <a:normAutofit/>
          </a:bodyPr>
          <a:lstStyle/>
          <a:p>
            <a:r>
              <a:rPr lang="en-GB" sz="3600" dirty="0">
                <a:solidFill>
                  <a:schemeClr val="tx2">
                    <a:lumMod val="75000"/>
                  </a:schemeClr>
                </a:solidFill>
              </a:rPr>
              <a:t>Visit by the President of Ghana</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371600" y="1143000"/>
            <a:ext cx="6629400" cy="4782164"/>
          </a:xfrm>
          <a:prstGeom prst="rect">
            <a:avLst/>
          </a:prstGeom>
        </p:spPr>
      </p:pic>
    </p:spTree>
    <p:extLst>
      <p:ext uri="{BB962C8B-B14F-4D97-AF65-F5344CB8AC3E}">
        <p14:creationId xmlns:p14="http://schemas.microsoft.com/office/powerpoint/2010/main" val="848113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b="1" dirty="0">
                <a:solidFill>
                  <a:srgbClr val="033172"/>
                </a:solidFill>
              </a:rPr>
              <a:t>Project Rationale</a:t>
            </a:r>
            <a:endParaRPr lang="en-US" dirty="0">
              <a:solidFill>
                <a:srgbClr val="033172"/>
              </a:solidFill>
            </a:endParaRPr>
          </a:p>
        </p:txBody>
      </p:sp>
      <p:sp>
        <p:nvSpPr>
          <p:cNvPr id="11" name="Content Placeholder 10"/>
          <p:cNvSpPr>
            <a:spLocks noGrp="1"/>
          </p:cNvSpPr>
          <p:nvPr>
            <p:ph idx="1"/>
          </p:nvPr>
        </p:nvSpPr>
        <p:spPr/>
        <p:txBody>
          <a:bodyPr>
            <a:normAutofit fontScale="85000" lnSpcReduction="10000"/>
          </a:bodyPr>
          <a:lstStyle/>
          <a:p>
            <a:pPr>
              <a:lnSpc>
                <a:spcPct val="110000"/>
              </a:lnSpc>
              <a:spcAft>
                <a:spcPts val="600"/>
              </a:spcAft>
            </a:pPr>
            <a:r>
              <a:rPr lang="en-GB" sz="3100" dirty="0">
                <a:solidFill>
                  <a:srgbClr val="033172"/>
                </a:solidFill>
              </a:rPr>
              <a:t>Provision of Sanitation on a firm business model</a:t>
            </a:r>
          </a:p>
          <a:p>
            <a:pPr>
              <a:lnSpc>
                <a:spcPct val="110000"/>
              </a:lnSpc>
              <a:spcAft>
                <a:spcPts val="600"/>
              </a:spcAft>
            </a:pPr>
            <a:r>
              <a:rPr lang="en-GB" sz="3100" dirty="0">
                <a:solidFill>
                  <a:srgbClr val="033172"/>
                </a:solidFill>
              </a:rPr>
              <a:t>Provision of environmental sanitation for slum dwellers</a:t>
            </a:r>
          </a:p>
          <a:p>
            <a:pPr>
              <a:lnSpc>
                <a:spcPct val="110000"/>
              </a:lnSpc>
              <a:spcAft>
                <a:spcPts val="600"/>
              </a:spcAft>
            </a:pPr>
            <a:r>
              <a:rPr lang="en-GB" sz="3100" dirty="0">
                <a:solidFill>
                  <a:srgbClr val="033172"/>
                </a:solidFill>
              </a:rPr>
              <a:t>The Ghana Government recognises that Environmental Sanitation is a powerful driver of human development in terms of improving health and increasing wealth</a:t>
            </a:r>
          </a:p>
          <a:p>
            <a:pPr>
              <a:lnSpc>
                <a:spcPct val="110000"/>
              </a:lnSpc>
              <a:spcAft>
                <a:spcPts val="600"/>
              </a:spcAft>
            </a:pPr>
            <a:r>
              <a:rPr lang="en-GB" sz="3100" dirty="0">
                <a:solidFill>
                  <a:srgbClr val="033172"/>
                </a:solidFill>
              </a:rPr>
              <a:t>Current sanitation investment in Ghana is less than 0.1% GDP which is much lower than what is required</a:t>
            </a:r>
          </a:p>
          <a:p>
            <a:pPr>
              <a:lnSpc>
                <a:spcPct val="110000"/>
              </a:lnSpc>
              <a:spcAft>
                <a:spcPts val="600"/>
              </a:spcAft>
            </a:pPr>
            <a:r>
              <a:rPr lang="en-GB" sz="3100" dirty="0">
                <a:solidFill>
                  <a:srgbClr val="033172"/>
                </a:solidFill>
              </a:rPr>
              <a:t>Weak capacities of MMDAS to tackle sanitation </a:t>
            </a:r>
          </a:p>
          <a:p>
            <a:endParaRPr lang="en-US" dirty="0"/>
          </a:p>
        </p:txBody>
      </p:sp>
    </p:spTree>
    <p:extLst>
      <p:ext uri="{BB962C8B-B14F-4D97-AF65-F5344CB8AC3E}">
        <p14:creationId xmlns:p14="http://schemas.microsoft.com/office/powerpoint/2010/main" val="1039397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557" y="244737"/>
            <a:ext cx="8382000" cy="1143000"/>
          </a:xfrm>
        </p:spPr>
        <p:txBody>
          <a:bodyPr>
            <a:noAutofit/>
          </a:bodyPr>
          <a:lstStyle/>
          <a:p>
            <a:r>
              <a:rPr lang="en-GB" b="1" dirty="0">
                <a:solidFill>
                  <a:schemeClr val="tx2">
                    <a:lumMod val="75000"/>
                  </a:schemeClr>
                </a:solidFill>
              </a:rPr>
              <a:t>Project Objective and Components</a:t>
            </a:r>
          </a:p>
        </p:txBody>
      </p:sp>
      <p:sp>
        <p:nvSpPr>
          <p:cNvPr id="3" name="Content Placeholder 2"/>
          <p:cNvSpPr>
            <a:spLocks noGrp="1"/>
          </p:cNvSpPr>
          <p:nvPr>
            <p:ph idx="1"/>
          </p:nvPr>
        </p:nvSpPr>
        <p:spPr>
          <a:xfrm>
            <a:off x="381000" y="1417638"/>
            <a:ext cx="8229600" cy="4343400"/>
          </a:xfrm>
        </p:spPr>
        <p:txBody>
          <a:bodyPr/>
          <a:lstStyle/>
          <a:p>
            <a:pPr marL="0" indent="0">
              <a:buNone/>
            </a:pPr>
            <a:r>
              <a:rPr lang="en-GB" b="1" dirty="0">
                <a:solidFill>
                  <a:schemeClr val="accent6"/>
                </a:solidFill>
              </a:rPr>
              <a:t>		</a:t>
            </a:r>
          </a:p>
          <a:p>
            <a:endParaRPr lang="en-GB" dirty="0"/>
          </a:p>
        </p:txBody>
      </p:sp>
      <p:sp>
        <p:nvSpPr>
          <p:cNvPr id="9" name="Rectangle 8"/>
          <p:cNvSpPr/>
          <p:nvPr/>
        </p:nvSpPr>
        <p:spPr>
          <a:xfrm>
            <a:off x="212075" y="1155069"/>
            <a:ext cx="3810000" cy="4876800"/>
          </a:xfrm>
          <a:prstGeom prst="rect">
            <a:avLst/>
          </a:prstGeom>
          <a:solidFill>
            <a:schemeClr val="tx2">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200" b="1" dirty="0">
                <a:solidFill>
                  <a:schemeClr val="tx2">
                    <a:lumMod val="75000"/>
                  </a:schemeClr>
                </a:solidFill>
              </a:rPr>
              <a:t>Objective</a:t>
            </a:r>
          </a:p>
          <a:p>
            <a:pPr algn="just"/>
            <a:endParaRPr lang="en-GB" sz="2200" b="1" dirty="0">
              <a:solidFill>
                <a:schemeClr val="tx2">
                  <a:lumMod val="75000"/>
                </a:schemeClr>
              </a:solidFill>
            </a:endParaRPr>
          </a:p>
          <a:p>
            <a:pPr algn="just"/>
            <a:r>
              <a:rPr lang="en-GB" sz="2200" b="1" dirty="0">
                <a:solidFill>
                  <a:schemeClr val="tx2">
                    <a:lumMod val="75000"/>
                  </a:schemeClr>
                </a:solidFill>
              </a:rPr>
              <a:t>The main project objective is to catalyse improved hygiene, health and quality of life for urban slum communities in Greater Accra through demonstrated and replicable business models for improved sanitation services and waste management</a:t>
            </a:r>
          </a:p>
        </p:txBody>
      </p:sp>
      <p:sp>
        <p:nvSpPr>
          <p:cNvPr id="10" name="Rectangle 9"/>
          <p:cNvSpPr/>
          <p:nvPr/>
        </p:nvSpPr>
        <p:spPr>
          <a:xfrm>
            <a:off x="4875882" y="1155069"/>
            <a:ext cx="3903643" cy="4788531"/>
          </a:xfrm>
          <a:prstGeom prst="rect">
            <a:avLst/>
          </a:prstGeom>
          <a:solidFill>
            <a:schemeClr val="accent3">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200" b="1" dirty="0">
                <a:solidFill>
                  <a:schemeClr val="tx2">
                    <a:lumMod val="75000"/>
                  </a:schemeClr>
                </a:solidFill>
              </a:rPr>
              <a:t>Components</a:t>
            </a:r>
          </a:p>
          <a:p>
            <a:pPr marL="342900" indent="-342900" algn="just">
              <a:buFont typeface="+mj-lt"/>
              <a:buAutoNum type="arabicPeriod"/>
            </a:pPr>
            <a:endParaRPr lang="en-GB" sz="2200" b="1" dirty="0">
              <a:solidFill>
                <a:schemeClr val="tx2">
                  <a:lumMod val="75000"/>
                </a:schemeClr>
              </a:solidFill>
            </a:endParaRPr>
          </a:p>
          <a:p>
            <a:pPr marL="342900" indent="-342900" algn="just">
              <a:buFont typeface="+mj-lt"/>
              <a:buAutoNum type="arabicPeriod"/>
            </a:pPr>
            <a:r>
              <a:rPr lang="en-GB" sz="2200" b="1" dirty="0">
                <a:solidFill>
                  <a:schemeClr val="tx2">
                    <a:lumMod val="75000"/>
                  </a:schemeClr>
                </a:solidFill>
              </a:rPr>
              <a:t>Sustainable waste collection and storage</a:t>
            </a:r>
          </a:p>
          <a:p>
            <a:pPr marL="342900" indent="-342900" algn="just">
              <a:buFont typeface="+mj-lt"/>
              <a:buAutoNum type="arabicPeriod"/>
            </a:pPr>
            <a:endParaRPr lang="en-GB" sz="2200" b="1" dirty="0">
              <a:solidFill>
                <a:schemeClr val="tx2">
                  <a:lumMod val="75000"/>
                </a:schemeClr>
              </a:solidFill>
            </a:endParaRPr>
          </a:p>
          <a:p>
            <a:pPr marL="342900" indent="-342900" algn="just">
              <a:buFont typeface="+mj-lt"/>
              <a:buAutoNum type="arabicPeriod"/>
            </a:pPr>
            <a:r>
              <a:rPr lang="en-GB" sz="2200" b="1" dirty="0">
                <a:solidFill>
                  <a:schemeClr val="tx2">
                    <a:lumMod val="75000"/>
                  </a:schemeClr>
                </a:solidFill>
              </a:rPr>
              <a:t>Waste Treatment and   Safe Re-use </a:t>
            </a:r>
          </a:p>
          <a:p>
            <a:pPr marL="342900" indent="-342900" algn="just">
              <a:buFont typeface="+mj-lt"/>
              <a:buAutoNum type="arabicPeriod"/>
            </a:pPr>
            <a:endParaRPr lang="en-GB" sz="2200" b="1" dirty="0">
              <a:solidFill>
                <a:schemeClr val="tx2">
                  <a:lumMod val="75000"/>
                </a:schemeClr>
              </a:solidFill>
            </a:endParaRPr>
          </a:p>
          <a:p>
            <a:pPr marL="342900" indent="-342900" algn="just">
              <a:buFont typeface="+mj-lt"/>
              <a:buAutoNum type="arabicPeriod"/>
            </a:pPr>
            <a:r>
              <a:rPr lang="en-GB" sz="2200" b="1" dirty="0">
                <a:solidFill>
                  <a:schemeClr val="tx2">
                    <a:lumMod val="75000"/>
                  </a:schemeClr>
                </a:solidFill>
              </a:rPr>
              <a:t>Market entry of bio-fertiliser and electricity</a:t>
            </a:r>
          </a:p>
          <a:p>
            <a:pPr marL="342900" indent="-342900" algn="just">
              <a:buFont typeface="+mj-lt"/>
              <a:buAutoNum type="arabicPeriod"/>
            </a:pPr>
            <a:endParaRPr lang="en-GB" sz="2200" b="1" dirty="0">
              <a:solidFill>
                <a:schemeClr val="tx2">
                  <a:lumMod val="75000"/>
                </a:schemeClr>
              </a:solidFill>
            </a:endParaRPr>
          </a:p>
          <a:p>
            <a:pPr marL="342900" indent="-342900" algn="just">
              <a:buFont typeface="+mj-lt"/>
              <a:buAutoNum type="arabicPeriod"/>
            </a:pPr>
            <a:r>
              <a:rPr lang="en-GB" sz="2200" b="1" dirty="0">
                <a:solidFill>
                  <a:schemeClr val="tx2">
                    <a:lumMod val="75000"/>
                  </a:schemeClr>
                </a:solidFill>
              </a:rPr>
              <a:t>Project Management and Knowledge Management </a:t>
            </a:r>
          </a:p>
        </p:txBody>
      </p:sp>
    </p:spTree>
    <p:extLst>
      <p:ext uri="{BB962C8B-B14F-4D97-AF65-F5344CB8AC3E}">
        <p14:creationId xmlns:p14="http://schemas.microsoft.com/office/powerpoint/2010/main" val="3992585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33172"/>
                </a:solidFill>
              </a:rPr>
              <a:t>Project Outcomes </a:t>
            </a:r>
          </a:p>
        </p:txBody>
      </p:sp>
      <p:sp>
        <p:nvSpPr>
          <p:cNvPr id="3" name="Content Placeholder 2"/>
          <p:cNvSpPr>
            <a:spLocks noGrp="1"/>
          </p:cNvSpPr>
          <p:nvPr>
            <p:ph idx="1"/>
          </p:nvPr>
        </p:nvSpPr>
        <p:spPr>
          <a:xfrm>
            <a:off x="440675" y="1524000"/>
            <a:ext cx="8229600" cy="4343400"/>
          </a:xfrm>
        </p:spPr>
        <p:txBody>
          <a:bodyPr>
            <a:normAutofit fontScale="92500" lnSpcReduction="20000"/>
          </a:bodyPr>
          <a:lstStyle/>
          <a:p>
            <a:pPr marL="457200" indent="-457200" algn="just">
              <a:lnSpc>
                <a:spcPct val="110000"/>
              </a:lnSpc>
              <a:spcBef>
                <a:spcPts val="600"/>
              </a:spcBef>
              <a:spcAft>
                <a:spcPts val="600"/>
              </a:spcAft>
            </a:pPr>
            <a:r>
              <a:rPr lang="en-GB" dirty="0">
                <a:solidFill>
                  <a:srgbClr val="033172"/>
                </a:solidFill>
              </a:rPr>
              <a:t>Increased access to improved sanitation </a:t>
            </a:r>
          </a:p>
          <a:p>
            <a:pPr marL="457200" indent="-457200" algn="just">
              <a:lnSpc>
                <a:spcPct val="110000"/>
              </a:lnSpc>
              <a:spcBef>
                <a:spcPts val="600"/>
              </a:spcBef>
              <a:spcAft>
                <a:spcPts val="600"/>
              </a:spcAft>
            </a:pPr>
            <a:r>
              <a:rPr lang="en-GB" dirty="0">
                <a:solidFill>
                  <a:srgbClr val="033172"/>
                </a:solidFill>
              </a:rPr>
              <a:t>Increased private sector investment in affordable municipal-level anaerobic waste treatment approach </a:t>
            </a:r>
          </a:p>
          <a:p>
            <a:pPr marL="457200" indent="-457200" algn="just">
              <a:lnSpc>
                <a:spcPct val="110000"/>
              </a:lnSpc>
              <a:spcBef>
                <a:spcPts val="600"/>
              </a:spcBef>
              <a:spcAft>
                <a:spcPts val="600"/>
              </a:spcAft>
            </a:pPr>
            <a:r>
              <a:rPr lang="en-GB" dirty="0">
                <a:solidFill>
                  <a:srgbClr val="033172"/>
                </a:solidFill>
              </a:rPr>
              <a:t>Enabling regulatory framework for accelerated national access to bio-fertilisers and energy</a:t>
            </a:r>
          </a:p>
          <a:p>
            <a:pPr marL="457200" indent="-457200" algn="just">
              <a:lnSpc>
                <a:spcPct val="110000"/>
              </a:lnSpc>
              <a:spcBef>
                <a:spcPts val="600"/>
              </a:spcBef>
              <a:spcAft>
                <a:spcPts val="600"/>
              </a:spcAft>
            </a:pPr>
            <a:r>
              <a:rPr lang="en-GB" dirty="0">
                <a:solidFill>
                  <a:srgbClr val="033172"/>
                </a:solidFill>
              </a:rPr>
              <a:t>Improved knowledge on sustainable and replicable business models for combined FS / organic waste re-use </a:t>
            </a:r>
          </a:p>
          <a:p>
            <a:endParaRPr lang="en-GB" dirty="0"/>
          </a:p>
        </p:txBody>
      </p:sp>
    </p:spTree>
    <p:extLst>
      <p:ext uri="{BB962C8B-B14F-4D97-AF65-F5344CB8AC3E}">
        <p14:creationId xmlns:p14="http://schemas.microsoft.com/office/powerpoint/2010/main" val="2548875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Project Stakeholders</a:t>
            </a:r>
          </a:p>
        </p:txBody>
      </p:sp>
      <p:pic>
        <p:nvPicPr>
          <p:cNvPr id="4" name="Content Placeholder 3"/>
          <p:cNvPicPr>
            <a:picLocks noGrp="1" noChangeAspect="1"/>
          </p:cNvPicPr>
          <p:nvPr>
            <p:ph idx="1"/>
          </p:nvPr>
        </p:nvPicPr>
        <p:blipFill>
          <a:blip r:embed="rId2"/>
          <a:stretch>
            <a:fillRect/>
          </a:stretch>
        </p:blipFill>
        <p:spPr>
          <a:xfrm>
            <a:off x="533400" y="1219200"/>
            <a:ext cx="7949297" cy="4520067"/>
          </a:xfrm>
          <a:prstGeom prst="rect">
            <a:avLst/>
          </a:prstGeom>
        </p:spPr>
      </p:pic>
    </p:spTree>
    <p:extLst>
      <p:ext uri="{BB962C8B-B14F-4D97-AF65-F5344CB8AC3E}">
        <p14:creationId xmlns:p14="http://schemas.microsoft.com/office/powerpoint/2010/main" val="3541947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033172"/>
                </a:solidFill>
              </a:rPr>
              <a:t>Project Input and Output</a:t>
            </a:r>
          </a:p>
        </p:txBody>
      </p:sp>
      <p:pic>
        <p:nvPicPr>
          <p:cNvPr id="4" name="Afbeelding 1"/>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2420" y="1524000"/>
            <a:ext cx="8464380" cy="434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7284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section within presentation title</a:t>
            </a:r>
          </a:p>
        </p:txBody>
      </p:sp>
      <p:sp>
        <p:nvSpPr>
          <p:cNvPr id="7" name="Text Placeholder 6"/>
          <p:cNvSpPr>
            <a:spLocks noGrp="1"/>
          </p:cNvSpPr>
          <p:nvPr>
            <p:ph type="body" idx="1"/>
          </p:nvPr>
        </p:nvSpPr>
        <p:spPr/>
        <p:txBody>
          <a:bodyPr/>
          <a:lstStyle/>
          <a:p>
            <a:r>
              <a:rPr lang="en-US" dirty="0"/>
              <a:t>subtitle</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334" y="4442466"/>
            <a:ext cx="9210333" cy="2415534"/>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12" y="2317494"/>
            <a:ext cx="9180511" cy="2305059"/>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512" y="0"/>
            <a:ext cx="9180512" cy="2289611"/>
          </a:xfrm>
          <a:prstGeom prst="rect">
            <a:avLst/>
          </a:prstGeom>
        </p:spPr>
      </p:pic>
      <p:sp>
        <p:nvSpPr>
          <p:cNvPr id="2" name="TextBox 1"/>
          <p:cNvSpPr txBox="1"/>
          <p:nvPr/>
        </p:nvSpPr>
        <p:spPr>
          <a:xfrm>
            <a:off x="0" y="233931"/>
            <a:ext cx="2590800" cy="381000"/>
          </a:xfrm>
          <a:prstGeom prst="rect">
            <a:avLst/>
          </a:prstGeom>
          <a:noFill/>
        </p:spPr>
        <p:txBody>
          <a:bodyPr wrap="square" rtlCol="0">
            <a:spAutoFit/>
          </a:bodyPr>
          <a:lstStyle/>
          <a:p>
            <a:r>
              <a:rPr lang="en-GB" b="1" dirty="0">
                <a:solidFill>
                  <a:srgbClr val="033172"/>
                </a:solidFill>
              </a:rPr>
              <a:t>February 2016</a:t>
            </a:r>
          </a:p>
        </p:txBody>
      </p:sp>
      <p:sp>
        <p:nvSpPr>
          <p:cNvPr id="3" name="TextBox 2"/>
          <p:cNvSpPr txBox="1"/>
          <p:nvPr/>
        </p:nvSpPr>
        <p:spPr>
          <a:xfrm>
            <a:off x="91388" y="2570163"/>
            <a:ext cx="2782887" cy="369332"/>
          </a:xfrm>
          <a:prstGeom prst="rect">
            <a:avLst/>
          </a:prstGeom>
          <a:noFill/>
        </p:spPr>
        <p:txBody>
          <a:bodyPr wrap="square" rtlCol="0">
            <a:spAutoFit/>
          </a:bodyPr>
          <a:lstStyle/>
          <a:p>
            <a:r>
              <a:rPr lang="en-GB" b="1" dirty="0">
                <a:solidFill>
                  <a:srgbClr val="033172"/>
                </a:solidFill>
              </a:rPr>
              <a:t>June 2016</a:t>
            </a:r>
          </a:p>
        </p:txBody>
      </p:sp>
      <p:sp>
        <p:nvSpPr>
          <p:cNvPr id="9" name="TextBox 8"/>
          <p:cNvSpPr txBox="1"/>
          <p:nvPr/>
        </p:nvSpPr>
        <p:spPr>
          <a:xfrm>
            <a:off x="20696" y="4760912"/>
            <a:ext cx="2173287" cy="381000"/>
          </a:xfrm>
          <a:prstGeom prst="rect">
            <a:avLst/>
          </a:prstGeom>
          <a:noFill/>
        </p:spPr>
        <p:txBody>
          <a:bodyPr wrap="square" rtlCol="0">
            <a:spAutoFit/>
          </a:bodyPr>
          <a:lstStyle/>
          <a:p>
            <a:r>
              <a:rPr lang="en-GB" b="1" dirty="0">
                <a:solidFill>
                  <a:srgbClr val="033172"/>
                </a:solidFill>
              </a:rPr>
              <a:t>October 2016</a:t>
            </a:r>
          </a:p>
        </p:txBody>
      </p:sp>
    </p:spTree>
    <p:extLst>
      <p:ext uri="{BB962C8B-B14F-4D97-AF65-F5344CB8AC3E}">
        <p14:creationId xmlns:p14="http://schemas.microsoft.com/office/powerpoint/2010/main" val="1605514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335326"/>
            <a:ext cx="8648700" cy="503238"/>
          </a:xfrm>
        </p:spPr>
        <p:txBody>
          <a:bodyPr>
            <a:normAutofit fontScale="90000"/>
          </a:bodyPr>
          <a:lstStyle/>
          <a:p>
            <a:r>
              <a:rPr lang="en-GB" sz="3100" b="1" dirty="0">
                <a:solidFill>
                  <a:srgbClr val="033172"/>
                </a:solidFill>
                <a:latin typeface="+mn-lt"/>
                <a:ea typeface="Aaux Next Medium" charset="0"/>
                <a:cs typeface="Aaux Next Medium" charset="0"/>
              </a:rPr>
              <a:t>Greenhouse Installation for Vegetable Seedlings</a:t>
            </a:r>
            <a:r>
              <a:rPr lang="en-GB" b="1" dirty="0">
                <a:solidFill>
                  <a:srgbClr val="033172"/>
                </a:solidFill>
                <a:latin typeface="+mn-lt"/>
                <a:ea typeface="Aaux Next Medium" charset="0"/>
                <a:cs typeface="Aaux Next Medium" charset="0"/>
              </a:rPr>
              <a:t/>
            </a:r>
            <a:br>
              <a:rPr lang="en-GB" b="1" dirty="0">
                <a:solidFill>
                  <a:srgbClr val="033172"/>
                </a:solidFill>
                <a:latin typeface="+mn-lt"/>
                <a:ea typeface="Aaux Next Medium" charset="0"/>
                <a:cs typeface="Aaux Next Medium" charset="0"/>
              </a:rPr>
            </a:br>
            <a:endParaRPr lang="en-GB" b="1" dirty="0">
              <a:solidFill>
                <a:srgbClr val="033172"/>
              </a:solidFill>
              <a:latin typeface="+mn-lt"/>
            </a:endParaRP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6200" y="1371600"/>
            <a:ext cx="4343400" cy="2057143"/>
          </a:xfrm>
          <a:prstGeom prst="rect">
            <a:avLst/>
          </a:prstGeom>
        </p:spPr>
      </p:pic>
      <p:sp>
        <p:nvSpPr>
          <p:cNvPr id="6" name="TextBox 5"/>
          <p:cNvSpPr txBox="1"/>
          <p:nvPr/>
        </p:nvSpPr>
        <p:spPr>
          <a:xfrm>
            <a:off x="76200" y="3447809"/>
            <a:ext cx="2971800" cy="369332"/>
          </a:xfrm>
          <a:prstGeom prst="rect">
            <a:avLst/>
          </a:prstGeom>
          <a:noFill/>
        </p:spPr>
        <p:txBody>
          <a:bodyPr wrap="square" rtlCol="0">
            <a:spAutoFit/>
          </a:bodyPr>
          <a:lstStyle/>
          <a:p>
            <a:r>
              <a:rPr lang="en-GB" b="1" dirty="0">
                <a:solidFill>
                  <a:srgbClr val="033172"/>
                </a:solidFill>
                <a:ea typeface="Aaux Next Medium" charset="0"/>
                <a:cs typeface="Aaux Next Medium" charset="0"/>
              </a:rPr>
              <a:t>Greenhouse 400m</a:t>
            </a:r>
            <a:r>
              <a:rPr lang="en-GB" b="1" baseline="30000" dirty="0">
                <a:solidFill>
                  <a:srgbClr val="033172"/>
                </a:solidFill>
                <a:ea typeface="Aaux Next Medium" charset="0"/>
                <a:cs typeface="Aaux Next Medium" charset="0"/>
              </a:rPr>
              <a:t>2</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9200" y="838564"/>
            <a:ext cx="3662764" cy="4647836"/>
          </a:xfrm>
          <a:prstGeom prst="rect">
            <a:avLst/>
          </a:prstGeom>
        </p:spPr>
      </p:pic>
      <p:sp>
        <p:nvSpPr>
          <p:cNvPr id="8" name="TextBox 7"/>
          <p:cNvSpPr txBox="1"/>
          <p:nvPr/>
        </p:nvSpPr>
        <p:spPr>
          <a:xfrm>
            <a:off x="4876800" y="5638800"/>
            <a:ext cx="3962400" cy="307777"/>
          </a:xfrm>
          <a:prstGeom prst="rect">
            <a:avLst/>
          </a:prstGeom>
          <a:noFill/>
        </p:spPr>
        <p:txBody>
          <a:bodyPr wrap="square" rtlCol="0">
            <a:spAutoFit/>
          </a:bodyPr>
          <a:lstStyle/>
          <a:p>
            <a:r>
              <a:rPr lang="en-GB" sz="1400" b="1" i="1" dirty="0">
                <a:solidFill>
                  <a:schemeClr val="tx2">
                    <a:lumMod val="75000"/>
                  </a:schemeClr>
                </a:solidFill>
                <a:ea typeface="Aaux Next Medium" charset="0"/>
                <a:cs typeface="Aaux Next Medium" charset="0"/>
              </a:rPr>
              <a:t>Kenny </a:t>
            </a:r>
            <a:r>
              <a:rPr lang="mr-IN" sz="1400" b="1" i="1" dirty="0">
                <a:solidFill>
                  <a:schemeClr val="tx2">
                    <a:lumMod val="75000"/>
                  </a:schemeClr>
                </a:solidFill>
                <a:ea typeface="Aaux Next Medium" charset="0"/>
                <a:cs typeface="Aaux Next Medium" charset="0"/>
              </a:rPr>
              <a:t>–</a:t>
            </a:r>
            <a:r>
              <a:rPr lang="en-GB" sz="1400" b="1" i="1" dirty="0">
                <a:solidFill>
                  <a:schemeClr val="tx2">
                    <a:lumMod val="75000"/>
                  </a:schemeClr>
                </a:solidFill>
                <a:ea typeface="Aaux Next Medium" charset="0"/>
                <a:cs typeface="Aaux Next Medium" charset="0"/>
              </a:rPr>
              <a:t> first trials seedlings and irrigation system</a:t>
            </a: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1552" y="3885944"/>
            <a:ext cx="3581399" cy="2972056"/>
          </a:xfrm>
          <a:prstGeom prst="rect">
            <a:avLst/>
          </a:prstGeom>
        </p:spPr>
      </p:pic>
      <p:sp>
        <p:nvSpPr>
          <p:cNvPr id="10" name="TextBox 9"/>
          <p:cNvSpPr txBox="1"/>
          <p:nvPr/>
        </p:nvSpPr>
        <p:spPr>
          <a:xfrm>
            <a:off x="251552" y="6545536"/>
            <a:ext cx="3200400" cy="369332"/>
          </a:xfrm>
          <a:prstGeom prst="rect">
            <a:avLst/>
          </a:prstGeom>
          <a:noFill/>
        </p:spPr>
        <p:txBody>
          <a:bodyPr wrap="square" rtlCol="0">
            <a:spAutoFit/>
          </a:bodyPr>
          <a:lstStyle/>
          <a:p>
            <a:r>
              <a:rPr lang="en-GB" b="1" dirty="0">
                <a:solidFill>
                  <a:schemeClr val="tx2">
                    <a:lumMod val="50000"/>
                  </a:schemeClr>
                </a:solidFill>
              </a:rPr>
              <a:t>Plant beds under construction </a:t>
            </a:r>
          </a:p>
        </p:txBody>
      </p:sp>
    </p:spTree>
    <p:extLst>
      <p:ext uri="{BB962C8B-B14F-4D97-AF65-F5344CB8AC3E}">
        <p14:creationId xmlns:p14="http://schemas.microsoft.com/office/powerpoint/2010/main" val="463439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tx2">
                    <a:lumMod val="75000"/>
                  </a:schemeClr>
                </a:solidFill>
              </a:rPr>
              <a:t>Achievements so Far</a:t>
            </a:r>
          </a:p>
        </p:txBody>
      </p:sp>
      <p:pic>
        <p:nvPicPr>
          <p:cNvPr id="4"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609600" y="1219200"/>
            <a:ext cx="7848601"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96188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fa152776-22ef-4454-9833-003d3393f1c5">HEQK35DVAHUR-10-754</_dlc_DocId>
    <_dlc_DocIdUrl xmlns="fa152776-22ef-4454-9833-003d3393f1c5">
      <Url>http://baobab.afdb.org/oivpdept/OWAS/AWTF/_layouts/15/DocIdRedir.aspx?ID=HEQK35DVAHUR-10-754</Url>
      <Description>HEQK35DVAHUR-10-754</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A485029648B983499967D59AAB27650F" ma:contentTypeVersion="0" ma:contentTypeDescription="Create a new document." ma:contentTypeScope="" ma:versionID="79a546d625c1ff237ac0876acd92cdb4">
  <xsd:schema xmlns:xsd="http://www.w3.org/2001/XMLSchema" xmlns:xs="http://www.w3.org/2001/XMLSchema" xmlns:p="http://schemas.microsoft.com/office/2006/metadata/properties" xmlns:ns2="fa152776-22ef-4454-9833-003d3393f1c5" targetNamespace="http://schemas.microsoft.com/office/2006/metadata/properties" ma:root="true" ma:fieldsID="26fcb5c32e84436a0d993c4c5b0a4006" ns2:_="">
    <xsd:import namespace="fa152776-22ef-4454-9833-003d3393f1c5"/>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152776-22ef-4454-9833-003d3393f1c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D6EFCA-F33F-48B4-973E-F27B25F63AA0}">
  <ds:schemaRefs>
    <ds:schemaRef ds:uri="http://www.w3.org/XML/1998/namespace"/>
    <ds:schemaRef ds:uri="http://schemas.microsoft.com/office/2006/documentManagement/types"/>
    <ds:schemaRef ds:uri="fa152776-22ef-4454-9833-003d3393f1c5"/>
    <ds:schemaRef ds:uri="http://schemas.microsoft.com/office/infopath/2007/PartnerControls"/>
    <ds:schemaRef ds:uri="http://purl.org/dc/elements/1.1/"/>
    <ds:schemaRef ds:uri="http://schemas.openxmlformats.org/package/2006/metadata/core-properties"/>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FE94CC9C-1A8C-42BB-B6B0-655EA084E6E4}">
  <ds:schemaRefs>
    <ds:schemaRef ds:uri="http://schemas.microsoft.com/sharepoint/events"/>
  </ds:schemaRefs>
</ds:datastoreItem>
</file>

<file path=customXml/itemProps3.xml><?xml version="1.0" encoding="utf-8"?>
<ds:datastoreItem xmlns:ds="http://schemas.openxmlformats.org/officeDocument/2006/customXml" ds:itemID="{FD338BC4-2980-42AD-9173-F989E1BC77B2}">
  <ds:schemaRefs>
    <ds:schemaRef ds:uri="http://schemas.microsoft.com/sharepoint/v3/contenttype/forms"/>
  </ds:schemaRefs>
</ds:datastoreItem>
</file>

<file path=customXml/itemProps4.xml><?xml version="1.0" encoding="utf-8"?>
<ds:datastoreItem xmlns:ds="http://schemas.openxmlformats.org/officeDocument/2006/customXml" ds:itemID="{67F24582-12BD-41BB-9D00-D67E8451FC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152776-22ef-4454-9833-003d3393f1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1012</TotalTime>
  <Words>463</Words>
  <Application>Microsoft Office PowerPoint</Application>
  <PresentationFormat>Affichage à l'écran (4:3)</PresentationFormat>
  <Paragraphs>91</Paragraphs>
  <Slides>18</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18</vt:i4>
      </vt:variant>
    </vt:vector>
  </HeadingPairs>
  <TitlesOfParts>
    <vt:vector size="23" baseType="lpstr">
      <vt:lpstr>Aaux Next Medium</vt:lpstr>
      <vt:lpstr>Arial</vt:lpstr>
      <vt:lpstr>Calibri</vt:lpstr>
      <vt:lpstr>Wingdings</vt:lpstr>
      <vt:lpstr>Office Theme</vt:lpstr>
      <vt:lpstr>Main Presentation Title</vt:lpstr>
      <vt:lpstr>Project Rationale</vt:lpstr>
      <vt:lpstr>Project Objective and Components</vt:lpstr>
      <vt:lpstr>Project Outcomes </vt:lpstr>
      <vt:lpstr>Project Stakeholders</vt:lpstr>
      <vt:lpstr>Project Input and Output</vt:lpstr>
      <vt:lpstr>section within presentation title</vt:lpstr>
      <vt:lpstr>Greenhouse Installation for Vegetable Seedlings </vt:lpstr>
      <vt:lpstr>Achievements so Far</vt:lpstr>
      <vt:lpstr>Présentation PowerPoint</vt:lpstr>
      <vt:lpstr>Présentation PowerPoint</vt:lpstr>
      <vt:lpstr>Training and Hygiene Promotion </vt:lpstr>
      <vt:lpstr>Office, Knowledge Centre and Laboratory  </vt:lpstr>
      <vt:lpstr>First Invoice from the sale of Electricity</vt:lpstr>
      <vt:lpstr>Lessons Learnt so far</vt:lpstr>
      <vt:lpstr>Roll-Out Strategy 2017-2023</vt:lpstr>
      <vt:lpstr>Business Model</vt:lpstr>
      <vt:lpstr>Visit by the President of Ghana</vt:lpstr>
    </vt:vector>
  </TitlesOfParts>
  <Company>AfDB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Dieter Gijsbrechts</dc:creator>
  <cp:lastModifiedBy>BROU, KOUA ALBERT</cp:lastModifiedBy>
  <cp:revision>47</cp:revision>
  <dcterms:created xsi:type="dcterms:W3CDTF">2014-11-13T09:19:01Z</dcterms:created>
  <dcterms:modified xsi:type="dcterms:W3CDTF">2017-03-21T15:09:09Z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9f756f09-d4a6-467b-b143-bfe79717e200</vt:lpwstr>
  </property>
  <property fmtid="{D5CDD505-2E9C-101B-9397-08002B2CF9AE}" pid="3" name="ContentTypeId">
    <vt:lpwstr>0x010100A485029648B983499967D59AAB27650F</vt:lpwstr>
  </property>
</Properties>
</file>